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-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PISNO DELJENJE </a:t>
            </a:r>
            <a:br>
              <a:rPr lang="sl-SI" dirty="0" smtClean="0"/>
            </a:br>
            <a:r>
              <a:rPr lang="sl-SI" dirty="0" smtClean="0"/>
              <a:t>z večkratniki števila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sl-SI" dirty="0" smtClean="0"/>
              <a:t> in ostankom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91381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74481" cy="4601183"/>
          </a:xfrm>
        </p:spPr>
        <p:txBody>
          <a:bodyPr/>
          <a:lstStyle/>
          <a:p>
            <a:pPr algn="ctr"/>
            <a:r>
              <a:rPr lang="sl-SI" dirty="0" smtClean="0"/>
              <a:t>MATEMATIČNI </a:t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IZZIV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sl-SI" sz="3200" i="1" dirty="0">
                <a:latin typeface="Arial" panose="020B0604020202020204" pitchFamily="34" charset="0"/>
                <a:cs typeface="Arial" panose="020B0604020202020204" pitchFamily="34" charset="0"/>
              </a:rPr>
              <a:t>V trgovini </a:t>
            </a:r>
            <a:r>
              <a:rPr lang="sl-SI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Hervis</a:t>
            </a:r>
            <a:r>
              <a:rPr lang="sl-SI" sz="3200" i="1" dirty="0">
                <a:latin typeface="Arial" panose="020B0604020202020204" pitchFamily="34" charset="0"/>
                <a:cs typeface="Arial" panose="020B0604020202020204" pitchFamily="34" charset="0"/>
              </a:rPr>
              <a:t> želiš kupiti kolo, ki stane 579,99 €. Na banki dvigneš svoje prihranke in </a:t>
            </a:r>
            <a:r>
              <a:rPr lang="sl-SI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 blagajni </a:t>
            </a:r>
            <a:r>
              <a:rPr lang="sl-SI" sz="3200" i="1" dirty="0">
                <a:latin typeface="Arial" panose="020B0604020202020204" pitchFamily="34" charset="0"/>
                <a:cs typeface="Arial" panose="020B0604020202020204" pitchFamily="34" charset="0"/>
              </a:rPr>
              <a:t>ti </a:t>
            </a:r>
            <a:r>
              <a:rPr lang="sl-SI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znesek izplačajo </a:t>
            </a:r>
            <a:r>
              <a:rPr lang="sl-SI" sz="3200" i="1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sl-SI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50-evrskimi </a:t>
            </a:r>
            <a:r>
              <a:rPr lang="sl-SI" sz="3200" i="1" dirty="0">
                <a:latin typeface="Arial" panose="020B0604020202020204" pitchFamily="34" charset="0"/>
                <a:cs typeface="Arial" panose="020B0604020202020204" pitchFamily="34" charset="0"/>
              </a:rPr>
              <a:t>bankovci. </a:t>
            </a:r>
            <a:endParaRPr lang="sl-S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Koliko 50-evrskih </a:t>
            </a:r>
            <a:r>
              <a:rPr lang="sl-SI" sz="3200" i="1" dirty="0">
                <a:latin typeface="Arial" panose="020B0604020202020204" pitchFamily="34" charset="0"/>
                <a:cs typeface="Arial" panose="020B0604020202020204" pitchFamily="34" charset="0"/>
              </a:rPr>
              <a:t>bankovcev potrebuješ za plačilo kolesa v trgovini?</a:t>
            </a:r>
            <a:endParaRPr lang="sl-S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0898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PRISTOP </a:t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K </a:t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REŠEVANJU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14234" y="3424428"/>
            <a:ext cx="7315200" cy="2176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Celoten znesek plačam z največjim možnim številom bankovcev za 50 evrov, preostalo vrednost pa še z bankovci drugih vrednosti in kovanci.</a:t>
            </a:r>
            <a:endParaRPr lang="sl-SI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3797300" y="838200"/>
            <a:ext cx="3162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Dogovori:</a:t>
            </a:r>
            <a:endParaRPr lang="sl-SI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3814234" y="2193322"/>
            <a:ext cx="74252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Celoten </a:t>
            </a:r>
            <a:r>
              <a:rPr lang="sl-SI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znesek plačam z 50-evrskimi bankovci in mi nato vrnejo </a:t>
            </a:r>
            <a:r>
              <a:rPr lang="sl-SI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ostanek.</a:t>
            </a:r>
            <a:endParaRPr lang="sl-SI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6513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REŠEVANJE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788834" y="4641691"/>
            <a:ext cx="7315200" cy="170831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sl-SI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pristop: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Znesek 579,99 evrov plačam z največjim možnim številom bankovcev za 50 evrov, ostanek plačam z bankovci manjše vrednosti in kovanci.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3759200" y="749300"/>
            <a:ext cx="7518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l-SI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pristop: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Če plačam celoten znesek zgolj z 50-evrskimi bankovci, lahko ceno kolesa 579,99 € zaokrožim na 600 € in nato delim s 50.</a:t>
            </a:r>
          </a:p>
          <a:p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3759200" y="2454932"/>
            <a:ext cx="71543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pristop: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Če plačam celoten znesek zgolj z 50-evrskimi bankovci, delim 579,99 € z 50. Tudi ostanek plačam z bankovcem za 50 evrov in mi v trgovini vrnejo denar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9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oljeZBesedilom 51"/>
          <p:cNvSpPr txBox="1"/>
          <p:nvPr/>
        </p:nvSpPr>
        <p:spPr>
          <a:xfrm>
            <a:off x="3723388" y="4363585"/>
            <a:ext cx="3289964" cy="1361435"/>
          </a:xfrm>
          <a:prstGeom prst="rect">
            <a:avLst/>
          </a:prstGeom>
          <a:solidFill>
            <a:srgbClr val="EBEBFF"/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/>
              <a:t>1. </a:t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pristop </a:t>
            </a:r>
            <a:br>
              <a:rPr lang="sl-SI" b="1" dirty="0" smtClean="0"/>
            </a:br>
            <a:endParaRPr lang="sl-SI" b="1" dirty="0"/>
          </a:p>
        </p:txBody>
      </p:sp>
      <p:grpSp>
        <p:nvGrpSpPr>
          <p:cNvPr id="23" name="Skupina 22"/>
          <p:cNvGrpSpPr/>
          <p:nvPr/>
        </p:nvGrpSpPr>
        <p:grpSpPr>
          <a:xfrm>
            <a:off x="3821554" y="2276776"/>
            <a:ext cx="800100" cy="174244"/>
            <a:chOff x="3925824" y="2087359"/>
            <a:chExt cx="800100" cy="174244"/>
          </a:xfrm>
        </p:grpSpPr>
        <p:cxnSp>
          <p:nvCxnSpPr>
            <p:cNvPr id="6" name="Raven povezovalnik 5"/>
            <p:cNvCxnSpPr/>
            <p:nvPr/>
          </p:nvCxnSpPr>
          <p:spPr>
            <a:xfrm>
              <a:off x="3925824" y="2261603"/>
              <a:ext cx="800100" cy="0"/>
            </a:xfrm>
            <a:prstGeom prst="line">
              <a:avLst/>
            </a:prstGeom>
            <a:ln w="444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aven povezovalnik 7"/>
            <p:cNvCxnSpPr/>
            <p:nvPr/>
          </p:nvCxnSpPr>
          <p:spPr>
            <a:xfrm>
              <a:off x="4725924" y="2087359"/>
              <a:ext cx="0" cy="174244"/>
            </a:xfrm>
            <a:prstGeom prst="line">
              <a:avLst/>
            </a:prstGeom>
            <a:ln w="412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Raven povezovalnik 9"/>
          <p:cNvCxnSpPr/>
          <p:nvPr/>
        </p:nvCxnSpPr>
        <p:spPr>
          <a:xfrm>
            <a:off x="3844505" y="2910569"/>
            <a:ext cx="800101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ovezovalnik 11"/>
          <p:cNvCxnSpPr/>
          <p:nvPr/>
        </p:nvCxnSpPr>
        <p:spPr>
          <a:xfrm>
            <a:off x="3821554" y="3829663"/>
            <a:ext cx="1157225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94163"/>
              </p:ext>
            </p:extLst>
          </p:nvPr>
        </p:nvGraphicFramePr>
        <p:xfrm>
          <a:off x="3821554" y="1545418"/>
          <a:ext cx="2772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21462992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98317826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5566973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30248377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409301602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67552468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860071251"/>
                    </a:ext>
                  </a:extLst>
                </a:gridCol>
              </a:tblGrid>
              <a:tr h="336973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sl-SI" sz="24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sl-SI" sz="24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sl-SI" sz="24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809804"/>
                  </a:ext>
                </a:extLst>
              </a:tr>
              <a:tr h="336973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sl-SI" sz="24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09023"/>
                  </a:ext>
                </a:extLst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010091"/>
              </p:ext>
            </p:extLst>
          </p:nvPr>
        </p:nvGraphicFramePr>
        <p:xfrm>
          <a:off x="8300900" y="1996382"/>
          <a:ext cx="1671546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591">
                  <a:extLst>
                    <a:ext uri="{9D8B030D-6E8A-4147-A177-3AD203B41FA5}">
                      <a16:colId xmlns:a16="http://schemas.microsoft.com/office/drawing/2014/main" val="3740303687"/>
                    </a:ext>
                  </a:extLst>
                </a:gridCol>
                <a:gridCol w="278591">
                  <a:extLst>
                    <a:ext uri="{9D8B030D-6E8A-4147-A177-3AD203B41FA5}">
                      <a16:colId xmlns:a16="http://schemas.microsoft.com/office/drawing/2014/main" val="106438363"/>
                    </a:ext>
                  </a:extLst>
                </a:gridCol>
                <a:gridCol w="278591">
                  <a:extLst>
                    <a:ext uri="{9D8B030D-6E8A-4147-A177-3AD203B41FA5}">
                      <a16:colId xmlns:a16="http://schemas.microsoft.com/office/drawing/2014/main" val="3231017872"/>
                    </a:ext>
                  </a:extLst>
                </a:gridCol>
                <a:gridCol w="278591">
                  <a:extLst>
                    <a:ext uri="{9D8B030D-6E8A-4147-A177-3AD203B41FA5}">
                      <a16:colId xmlns:a16="http://schemas.microsoft.com/office/drawing/2014/main" val="472055232"/>
                    </a:ext>
                  </a:extLst>
                </a:gridCol>
                <a:gridCol w="278591">
                  <a:extLst>
                    <a:ext uri="{9D8B030D-6E8A-4147-A177-3AD203B41FA5}">
                      <a16:colId xmlns:a16="http://schemas.microsoft.com/office/drawing/2014/main" val="1676794743"/>
                    </a:ext>
                  </a:extLst>
                </a:gridCol>
                <a:gridCol w="278591">
                  <a:extLst>
                    <a:ext uri="{9D8B030D-6E8A-4147-A177-3AD203B41FA5}">
                      <a16:colId xmlns:a16="http://schemas.microsoft.com/office/drawing/2014/main" val="472286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sl-SI" sz="24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24451"/>
                  </a:ext>
                </a:extLst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153314"/>
              </p:ext>
            </p:extLst>
          </p:nvPr>
        </p:nvGraphicFramePr>
        <p:xfrm>
          <a:off x="9857898" y="1989838"/>
          <a:ext cx="1699103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729">
                  <a:extLst>
                    <a:ext uri="{9D8B030D-6E8A-4147-A177-3AD203B41FA5}">
                      <a16:colId xmlns:a16="http://schemas.microsoft.com/office/drawing/2014/main" val="437662490"/>
                    </a:ext>
                  </a:extLst>
                </a:gridCol>
                <a:gridCol w="242729">
                  <a:extLst>
                    <a:ext uri="{9D8B030D-6E8A-4147-A177-3AD203B41FA5}">
                      <a16:colId xmlns:a16="http://schemas.microsoft.com/office/drawing/2014/main" val="954596895"/>
                    </a:ext>
                  </a:extLst>
                </a:gridCol>
                <a:gridCol w="242729">
                  <a:extLst>
                    <a:ext uri="{9D8B030D-6E8A-4147-A177-3AD203B41FA5}">
                      <a16:colId xmlns:a16="http://schemas.microsoft.com/office/drawing/2014/main" val="2899021389"/>
                    </a:ext>
                  </a:extLst>
                </a:gridCol>
                <a:gridCol w="242729">
                  <a:extLst>
                    <a:ext uri="{9D8B030D-6E8A-4147-A177-3AD203B41FA5}">
                      <a16:colId xmlns:a16="http://schemas.microsoft.com/office/drawing/2014/main" val="4245672680"/>
                    </a:ext>
                  </a:extLst>
                </a:gridCol>
                <a:gridCol w="242729">
                  <a:extLst>
                    <a:ext uri="{9D8B030D-6E8A-4147-A177-3AD203B41FA5}">
                      <a16:colId xmlns:a16="http://schemas.microsoft.com/office/drawing/2014/main" val="2849502353"/>
                    </a:ext>
                  </a:extLst>
                </a:gridCol>
                <a:gridCol w="242729">
                  <a:extLst>
                    <a:ext uri="{9D8B030D-6E8A-4147-A177-3AD203B41FA5}">
                      <a16:colId xmlns:a16="http://schemas.microsoft.com/office/drawing/2014/main" val="1598410932"/>
                    </a:ext>
                  </a:extLst>
                </a:gridCol>
                <a:gridCol w="242729">
                  <a:extLst>
                    <a:ext uri="{9D8B030D-6E8A-4147-A177-3AD203B41FA5}">
                      <a16:colId xmlns:a16="http://schemas.microsoft.com/office/drawing/2014/main" val="1997669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sl-SI" sz="24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5007628"/>
                  </a:ext>
                </a:extLst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212346"/>
              </p:ext>
            </p:extLst>
          </p:nvPr>
        </p:nvGraphicFramePr>
        <p:xfrm>
          <a:off x="3452556" y="2453369"/>
          <a:ext cx="1584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71316973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85441736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10299594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748252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sl-SI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7115751"/>
                  </a:ext>
                </a:extLst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91786"/>
              </p:ext>
            </p:extLst>
          </p:nvPr>
        </p:nvGraphicFramePr>
        <p:xfrm>
          <a:off x="6986350" y="1996382"/>
          <a:ext cx="396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2486378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5087649"/>
                  </a:ext>
                </a:extLst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735449"/>
              </p:ext>
            </p:extLst>
          </p:nvPr>
        </p:nvGraphicFramePr>
        <p:xfrm>
          <a:off x="3452556" y="3829663"/>
          <a:ext cx="1584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24863783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21736825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9748341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370732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5087649"/>
                  </a:ext>
                </a:extLst>
              </a:tr>
            </a:tbl>
          </a:graphicData>
        </a:graphic>
      </p:graphicFrame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729917"/>
              </p:ext>
            </p:extLst>
          </p:nvPr>
        </p:nvGraphicFramePr>
        <p:xfrm>
          <a:off x="3452556" y="3372463"/>
          <a:ext cx="1584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24863783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21736825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9748341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370732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5087649"/>
                  </a:ext>
                </a:extLst>
              </a:tr>
            </a:tbl>
          </a:graphicData>
        </a:graphic>
      </p:graphicFrame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668987"/>
              </p:ext>
            </p:extLst>
          </p:nvPr>
        </p:nvGraphicFramePr>
        <p:xfrm>
          <a:off x="3452556" y="2915263"/>
          <a:ext cx="1584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24863783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21736825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9748341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370732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4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5087649"/>
                  </a:ext>
                </a:extLst>
              </a:tr>
            </a:tbl>
          </a:graphicData>
        </a:graphic>
      </p:graphicFrame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799751"/>
              </p:ext>
            </p:extLst>
          </p:nvPr>
        </p:nvGraphicFramePr>
        <p:xfrm>
          <a:off x="6617352" y="1996382"/>
          <a:ext cx="396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2486378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5087649"/>
                  </a:ext>
                </a:extLst>
              </a:tr>
            </a:tbl>
          </a:graphicData>
        </a:graphic>
      </p:graphicFrame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915152"/>
              </p:ext>
            </p:extLst>
          </p:nvPr>
        </p:nvGraphicFramePr>
        <p:xfrm>
          <a:off x="8300900" y="2829797"/>
          <a:ext cx="2304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43766249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42537747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95459689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9902138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424567268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4950235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59841093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997669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4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5007628"/>
                  </a:ext>
                </a:extLst>
              </a:tr>
            </a:tbl>
          </a:graphicData>
        </a:graphic>
      </p:graphicFrame>
      <p:graphicFrame>
        <p:nvGraphicFramePr>
          <p:cNvPr id="33" name="Tabela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542719"/>
              </p:ext>
            </p:extLst>
          </p:nvPr>
        </p:nvGraphicFramePr>
        <p:xfrm>
          <a:off x="4621654" y="2915263"/>
          <a:ext cx="396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2486378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5087649"/>
                  </a:ext>
                </a:extLst>
              </a:tr>
            </a:tbl>
          </a:graphicData>
        </a:graphic>
      </p:graphicFrame>
      <p:sp>
        <p:nvSpPr>
          <p:cNvPr id="34" name="PoljeZBesedilom 33"/>
          <p:cNvSpPr txBox="1"/>
          <p:nvPr/>
        </p:nvSpPr>
        <p:spPr>
          <a:xfrm>
            <a:off x="3821554" y="632773"/>
            <a:ext cx="6783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POSTOPEK PISNEGA DELJENJA</a:t>
            </a:r>
            <a:endParaRPr lang="sl-SI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5" name="Tabe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427932"/>
              </p:ext>
            </p:extLst>
          </p:nvPr>
        </p:nvGraphicFramePr>
        <p:xfrm>
          <a:off x="5162302" y="4551799"/>
          <a:ext cx="1638795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759">
                  <a:extLst>
                    <a:ext uri="{9D8B030D-6E8A-4147-A177-3AD203B41FA5}">
                      <a16:colId xmlns:a16="http://schemas.microsoft.com/office/drawing/2014/main" val="599989460"/>
                    </a:ext>
                  </a:extLst>
                </a:gridCol>
                <a:gridCol w="327759">
                  <a:extLst>
                    <a:ext uri="{9D8B030D-6E8A-4147-A177-3AD203B41FA5}">
                      <a16:colId xmlns:a16="http://schemas.microsoft.com/office/drawing/2014/main" val="3201939818"/>
                    </a:ext>
                  </a:extLst>
                </a:gridCol>
                <a:gridCol w="327759">
                  <a:extLst>
                    <a:ext uri="{9D8B030D-6E8A-4147-A177-3AD203B41FA5}">
                      <a16:colId xmlns:a16="http://schemas.microsoft.com/office/drawing/2014/main" val="2036553169"/>
                    </a:ext>
                  </a:extLst>
                </a:gridCol>
                <a:gridCol w="327759">
                  <a:extLst>
                    <a:ext uri="{9D8B030D-6E8A-4147-A177-3AD203B41FA5}">
                      <a16:colId xmlns:a16="http://schemas.microsoft.com/office/drawing/2014/main" val="2300666864"/>
                    </a:ext>
                  </a:extLst>
                </a:gridCol>
                <a:gridCol w="327759">
                  <a:extLst>
                    <a:ext uri="{9D8B030D-6E8A-4147-A177-3AD203B41FA5}">
                      <a16:colId xmlns:a16="http://schemas.microsoft.com/office/drawing/2014/main" val="30357041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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613634"/>
                  </a:ext>
                </a:extLst>
              </a:tr>
            </a:tbl>
          </a:graphicData>
        </a:graphic>
      </p:graphicFrame>
      <p:cxnSp>
        <p:nvCxnSpPr>
          <p:cNvPr id="37" name="Raven povezovalnik 36"/>
          <p:cNvCxnSpPr/>
          <p:nvPr/>
        </p:nvCxnSpPr>
        <p:spPr>
          <a:xfrm>
            <a:off x="5153912" y="4995842"/>
            <a:ext cx="1638795" cy="6449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Tabela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712789"/>
              </p:ext>
            </p:extLst>
          </p:nvPr>
        </p:nvGraphicFramePr>
        <p:xfrm>
          <a:off x="5843906" y="5044310"/>
          <a:ext cx="972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74575720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33117566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157489383"/>
                    </a:ext>
                  </a:extLst>
                </a:gridCol>
              </a:tblGrid>
              <a:tr h="44182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5236555"/>
                  </a:ext>
                </a:extLst>
              </a:tr>
            </a:tbl>
          </a:graphicData>
        </a:graphic>
      </p:graphicFrame>
      <p:graphicFrame>
        <p:nvGraphicFramePr>
          <p:cNvPr id="43" name="Tabela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295319"/>
              </p:ext>
            </p:extLst>
          </p:nvPr>
        </p:nvGraphicFramePr>
        <p:xfrm>
          <a:off x="8240011" y="4294930"/>
          <a:ext cx="2088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446900129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2517088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22724631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65275556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375772113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853843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26623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4507764"/>
                  </a:ext>
                </a:extLst>
              </a:tr>
            </a:tbl>
          </a:graphicData>
        </a:graphic>
      </p:graphicFrame>
      <p:cxnSp>
        <p:nvCxnSpPr>
          <p:cNvPr id="47" name="Raven povezovalnik 46"/>
          <p:cNvCxnSpPr/>
          <p:nvPr/>
        </p:nvCxnSpPr>
        <p:spPr>
          <a:xfrm>
            <a:off x="8581227" y="5188353"/>
            <a:ext cx="1803400" cy="20977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ela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121049"/>
              </p:ext>
            </p:extLst>
          </p:nvPr>
        </p:nvGraphicFramePr>
        <p:xfrm>
          <a:off x="8888011" y="5205241"/>
          <a:ext cx="1440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414827406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275001282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96522990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5896839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0243854"/>
                  </a:ext>
                </a:extLst>
              </a:tr>
            </a:tbl>
          </a:graphicData>
        </a:graphic>
      </p:graphicFrame>
      <p:sp>
        <p:nvSpPr>
          <p:cNvPr id="50" name="PoljeZBesedilom 49"/>
          <p:cNvSpPr txBox="1"/>
          <p:nvPr/>
        </p:nvSpPr>
        <p:spPr>
          <a:xfrm>
            <a:off x="0" y="6273800"/>
            <a:ext cx="1196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Odgovor: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trgovini </a:t>
            </a:r>
            <a:r>
              <a:rPr lang="sl-S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Hervis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bi ceno kolesa plačal z 12 </a:t>
            </a:r>
            <a:r>
              <a:rPr lang="sl-S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petdesetevrskimi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bankovci. Vrnili bi mi 21,01 evra.</a:t>
            </a: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PoljeZBesedilom 50"/>
          <p:cNvSpPr txBox="1"/>
          <p:nvPr/>
        </p:nvSpPr>
        <p:spPr>
          <a:xfrm>
            <a:off x="3723388" y="4494667"/>
            <a:ext cx="135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l-SI" dirty="0" smtClean="0"/>
              <a:t>PREIZKUS: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2251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oljeZBesedilom 40"/>
          <p:cNvSpPr txBox="1"/>
          <p:nvPr/>
        </p:nvSpPr>
        <p:spPr>
          <a:xfrm>
            <a:off x="4172467" y="4487227"/>
            <a:ext cx="4908033" cy="1391194"/>
          </a:xfrm>
          <a:prstGeom prst="rect">
            <a:avLst/>
          </a:prstGeom>
          <a:solidFill>
            <a:srgbClr val="EBEBFF"/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/>
              <a:t>2. </a:t>
            </a:r>
            <a:br>
              <a:rPr lang="sl-SI" b="1" dirty="0" smtClean="0"/>
            </a:br>
            <a:r>
              <a:rPr lang="sl-SI" b="1" dirty="0"/>
              <a:t/>
            </a:r>
            <a:br>
              <a:rPr lang="sl-SI" b="1" dirty="0"/>
            </a:br>
            <a:r>
              <a:rPr lang="sl-SI" b="1" dirty="0" smtClean="0"/>
              <a:t>pristop</a:t>
            </a:r>
            <a:endParaRPr lang="sl-SI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874177"/>
              </p:ext>
            </p:extLst>
          </p:nvPr>
        </p:nvGraphicFramePr>
        <p:xfrm>
          <a:off x="3910454" y="1672418"/>
          <a:ext cx="2772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21462992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98317826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5566973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30248377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409301602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67552468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860071251"/>
                    </a:ext>
                  </a:extLst>
                </a:gridCol>
              </a:tblGrid>
              <a:tr h="336973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sl-SI" sz="24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sl-SI" sz="24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sl-SI" sz="24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809804"/>
                  </a:ext>
                </a:extLst>
              </a:tr>
              <a:tr h="336973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sl-SI" sz="24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sl-SI" sz="24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09023"/>
                  </a:ext>
                </a:extLst>
              </a:tr>
            </a:tbl>
          </a:graphicData>
        </a:graphic>
      </p:graphicFrame>
      <p:sp>
        <p:nvSpPr>
          <p:cNvPr id="6" name="PoljeZBesedilom 5"/>
          <p:cNvSpPr txBox="1"/>
          <p:nvPr/>
        </p:nvSpPr>
        <p:spPr>
          <a:xfrm>
            <a:off x="3821554" y="721673"/>
            <a:ext cx="6783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POSTOPEK PISNEGA DELJENJA</a:t>
            </a:r>
            <a:endParaRPr lang="sl-SI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11639"/>
              </p:ext>
            </p:extLst>
          </p:nvPr>
        </p:nvGraphicFramePr>
        <p:xfrm>
          <a:off x="8275500" y="2129618"/>
          <a:ext cx="1671546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591">
                  <a:extLst>
                    <a:ext uri="{9D8B030D-6E8A-4147-A177-3AD203B41FA5}">
                      <a16:colId xmlns:a16="http://schemas.microsoft.com/office/drawing/2014/main" val="3740303687"/>
                    </a:ext>
                  </a:extLst>
                </a:gridCol>
                <a:gridCol w="278591">
                  <a:extLst>
                    <a:ext uri="{9D8B030D-6E8A-4147-A177-3AD203B41FA5}">
                      <a16:colId xmlns:a16="http://schemas.microsoft.com/office/drawing/2014/main" val="106438363"/>
                    </a:ext>
                  </a:extLst>
                </a:gridCol>
                <a:gridCol w="278591">
                  <a:extLst>
                    <a:ext uri="{9D8B030D-6E8A-4147-A177-3AD203B41FA5}">
                      <a16:colId xmlns:a16="http://schemas.microsoft.com/office/drawing/2014/main" val="3231017872"/>
                    </a:ext>
                  </a:extLst>
                </a:gridCol>
                <a:gridCol w="278591">
                  <a:extLst>
                    <a:ext uri="{9D8B030D-6E8A-4147-A177-3AD203B41FA5}">
                      <a16:colId xmlns:a16="http://schemas.microsoft.com/office/drawing/2014/main" val="472055232"/>
                    </a:ext>
                  </a:extLst>
                </a:gridCol>
                <a:gridCol w="278591">
                  <a:extLst>
                    <a:ext uri="{9D8B030D-6E8A-4147-A177-3AD203B41FA5}">
                      <a16:colId xmlns:a16="http://schemas.microsoft.com/office/drawing/2014/main" val="1676794743"/>
                    </a:ext>
                  </a:extLst>
                </a:gridCol>
                <a:gridCol w="278591">
                  <a:extLst>
                    <a:ext uri="{9D8B030D-6E8A-4147-A177-3AD203B41FA5}">
                      <a16:colId xmlns:a16="http://schemas.microsoft.com/office/drawing/2014/main" val="472286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24451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755716"/>
              </p:ext>
            </p:extLst>
          </p:nvPr>
        </p:nvGraphicFramePr>
        <p:xfrm>
          <a:off x="9959746" y="2129618"/>
          <a:ext cx="1699103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729">
                  <a:extLst>
                    <a:ext uri="{9D8B030D-6E8A-4147-A177-3AD203B41FA5}">
                      <a16:colId xmlns:a16="http://schemas.microsoft.com/office/drawing/2014/main" val="437662490"/>
                    </a:ext>
                  </a:extLst>
                </a:gridCol>
                <a:gridCol w="242729">
                  <a:extLst>
                    <a:ext uri="{9D8B030D-6E8A-4147-A177-3AD203B41FA5}">
                      <a16:colId xmlns:a16="http://schemas.microsoft.com/office/drawing/2014/main" val="954596895"/>
                    </a:ext>
                  </a:extLst>
                </a:gridCol>
                <a:gridCol w="242729">
                  <a:extLst>
                    <a:ext uri="{9D8B030D-6E8A-4147-A177-3AD203B41FA5}">
                      <a16:colId xmlns:a16="http://schemas.microsoft.com/office/drawing/2014/main" val="2899021389"/>
                    </a:ext>
                  </a:extLst>
                </a:gridCol>
                <a:gridCol w="242729">
                  <a:extLst>
                    <a:ext uri="{9D8B030D-6E8A-4147-A177-3AD203B41FA5}">
                      <a16:colId xmlns:a16="http://schemas.microsoft.com/office/drawing/2014/main" val="4245672680"/>
                    </a:ext>
                  </a:extLst>
                </a:gridCol>
                <a:gridCol w="242729">
                  <a:extLst>
                    <a:ext uri="{9D8B030D-6E8A-4147-A177-3AD203B41FA5}">
                      <a16:colId xmlns:a16="http://schemas.microsoft.com/office/drawing/2014/main" val="2849502353"/>
                    </a:ext>
                  </a:extLst>
                </a:gridCol>
                <a:gridCol w="242729">
                  <a:extLst>
                    <a:ext uri="{9D8B030D-6E8A-4147-A177-3AD203B41FA5}">
                      <a16:colId xmlns:a16="http://schemas.microsoft.com/office/drawing/2014/main" val="1598410932"/>
                    </a:ext>
                  </a:extLst>
                </a:gridCol>
                <a:gridCol w="242729">
                  <a:extLst>
                    <a:ext uri="{9D8B030D-6E8A-4147-A177-3AD203B41FA5}">
                      <a16:colId xmlns:a16="http://schemas.microsoft.com/office/drawing/2014/main" val="1997669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sl-SI" sz="24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5007628"/>
                  </a:ext>
                </a:extLst>
              </a:tr>
            </a:tbl>
          </a:graphicData>
        </a:graphic>
      </p:graphicFrame>
      <p:grpSp>
        <p:nvGrpSpPr>
          <p:cNvPr id="13" name="Skupina 12"/>
          <p:cNvGrpSpPr/>
          <p:nvPr/>
        </p:nvGrpSpPr>
        <p:grpSpPr>
          <a:xfrm>
            <a:off x="3918610" y="2497918"/>
            <a:ext cx="699646" cy="88900"/>
            <a:chOff x="3910454" y="2857500"/>
            <a:chExt cx="699646" cy="88900"/>
          </a:xfrm>
        </p:grpSpPr>
        <p:cxnSp>
          <p:nvCxnSpPr>
            <p:cNvPr id="10" name="Raven povezovalnik 9"/>
            <p:cNvCxnSpPr/>
            <p:nvPr/>
          </p:nvCxnSpPr>
          <p:spPr>
            <a:xfrm>
              <a:off x="3910454" y="2942418"/>
              <a:ext cx="686946" cy="0"/>
            </a:xfrm>
            <a:prstGeom prst="line">
              <a:avLst/>
            </a:prstGeom>
            <a:ln w="444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en povezovalnik 11"/>
            <p:cNvCxnSpPr/>
            <p:nvPr/>
          </p:nvCxnSpPr>
          <p:spPr>
            <a:xfrm flipV="1">
              <a:off x="4597400" y="2857500"/>
              <a:ext cx="12700" cy="88900"/>
            </a:xfrm>
            <a:prstGeom prst="line">
              <a:avLst/>
            </a:prstGeom>
            <a:ln w="444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083113"/>
              </p:ext>
            </p:extLst>
          </p:nvPr>
        </p:nvGraphicFramePr>
        <p:xfrm>
          <a:off x="6735757" y="2133004"/>
          <a:ext cx="252000" cy="470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416572794"/>
                    </a:ext>
                  </a:extLst>
                </a:gridCol>
              </a:tblGrid>
              <a:tr h="470496"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579527"/>
                  </a:ext>
                </a:extLst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161990"/>
              </p:ext>
            </p:extLst>
          </p:nvPr>
        </p:nvGraphicFramePr>
        <p:xfrm>
          <a:off x="7041060" y="2133600"/>
          <a:ext cx="288000" cy="469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416572794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579527"/>
                  </a:ext>
                </a:extLst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510063"/>
              </p:ext>
            </p:extLst>
          </p:nvPr>
        </p:nvGraphicFramePr>
        <p:xfrm>
          <a:off x="3536730" y="2630410"/>
          <a:ext cx="1584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71316973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85441736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10299594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748252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sl-SI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7115751"/>
                  </a:ext>
                </a:extLst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932811"/>
              </p:ext>
            </p:extLst>
          </p:nvPr>
        </p:nvGraphicFramePr>
        <p:xfrm>
          <a:off x="3529505" y="3131202"/>
          <a:ext cx="1584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24863783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21736825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9748341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370732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sl-SI" sz="24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5087649"/>
                  </a:ext>
                </a:extLst>
              </a:tr>
            </a:tbl>
          </a:graphicData>
        </a:graphic>
      </p:graphicFrame>
      <p:cxnSp>
        <p:nvCxnSpPr>
          <p:cNvPr id="19" name="Raven povezovalnik 18"/>
          <p:cNvCxnSpPr/>
          <p:nvPr/>
        </p:nvCxnSpPr>
        <p:spPr>
          <a:xfrm>
            <a:off x="3918610" y="3087610"/>
            <a:ext cx="80579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650376"/>
              </p:ext>
            </p:extLst>
          </p:nvPr>
        </p:nvGraphicFramePr>
        <p:xfrm>
          <a:off x="4618257" y="3131202"/>
          <a:ext cx="360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68157743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sl-SI" sz="24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4043874"/>
                  </a:ext>
                </a:extLst>
              </a:tr>
            </a:tbl>
          </a:graphicData>
        </a:graphic>
      </p:graphicFrame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950749"/>
              </p:ext>
            </p:extLst>
          </p:nvPr>
        </p:nvGraphicFramePr>
        <p:xfrm>
          <a:off x="8059600" y="3087610"/>
          <a:ext cx="2304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43766249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42537747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95459689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9902138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424567268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4950235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59841093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997669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sz="24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sl-SI" sz="24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sl-SI" sz="24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5007628"/>
                  </a:ext>
                </a:extLst>
              </a:tr>
            </a:tbl>
          </a:graphicData>
        </a:graphic>
      </p:graphicFrame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982710"/>
              </p:ext>
            </p:extLst>
          </p:nvPr>
        </p:nvGraphicFramePr>
        <p:xfrm>
          <a:off x="3974911" y="3527309"/>
          <a:ext cx="1296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713169737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854417366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102995940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748252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sl-SI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7115751"/>
                  </a:ext>
                </a:extLst>
              </a:tr>
            </a:tbl>
          </a:graphicData>
        </a:graphic>
      </p:graphicFrame>
      <p:cxnSp>
        <p:nvCxnSpPr>
          <p:cNvPr id="23" name="Raven povezovalnik 22"/>
          <p:cNvCxnSpPr/>
          <p:nvPr/>
        </p:nvCxnSpPr>
        <p:spPr>
          <a:xfrm>
            <a:off x="4172467" y="3984509"/>
            <a:ext cx="80579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e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440140"/>
              </p:ext>
            </p:extLst>
          </p:nvPr>
        </p:nvGraphicFramePr>
        <p:xfrm>
          <a:off x="3974911" y="3984509"/>
          <a:ext cx="1296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713169737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854417366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102995940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748252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4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sl-SI" sz="24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7115751"/>
                  </a:ext>
                </a:extLst>
              </a:tr>
            </a:tbl>
          </a:graphicData>
        </a:graphic>
      </p:graphicFrame>
      <p:sp>
        <p:nvSpPr>
          <p:cNvPr id="25" name="PoljeZBesedilom 24"/>
          <p:cNvSpPr txBox="1"/>
          <p:nvPr/>
        </p:nvSpPr>
        <p:spPr>
          <a:xfrm>
            <a:off x="4978257" y="4076700"/>
            <a:ext cx="110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ostane</a:t>
            </a:r>
            <a:endParaRPr lang="sl-SI" dirty="0"/>
          </a:p>
        </p:txBody>
      </p:sp>
      <p:graphicFrame>
        <p:nvGraphicFramePr>
          <p:cNvPr id="26" name="Tabe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818902"/>
              </p:ext>
            </p:extLst>
          </p:nvPr>
        </p:nvGraphicFramePr>
        <p:xfrm>
          <a:off x="5517532" y="4882954"/>
          <a:ext cx="1620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40016609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47056348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588657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9817315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4680492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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619660"/>
                  </a:ext>
                </a:extLst>
              </a:tr>
            </a:tbl>
          </a:graphicData>
        </a:graphic>
      </p:graphicFrame>
      <p:cxnSp>
        <p:nvCxnSpPr>
          <p:cNvPr id="28" name="Raven povezovalnik 27"/>
          <p:cNvCxnSpPr/>
          <p:nvPr/>
        </p:nvCxnSpPr>
        <p:spPr>
          <a:xfrm>
            <a:off x="5352760" y="5340154"/>
            <a:ext cx="1976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oljeZBesedilom 28"/>
          <p:cNvSpPr txBox="1"/>
          <p:nvPr/>
        </p:nvSpPr>
        <p:spPr>
          <a:xfrm>
            <a:off x="4107000" y="4818534"/>
            <a:ext cx="131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PREIZKUS:</a:t>
            </a:r>
            <a:endParaRPr lang="sl-SI" dirty="0"/>
          </a:p>
        </p:txBody>
      </p:sp>
      <p:graphicFrame>
        <p:nvGraphicFramePr>
          <p:cNvPr id="30" name="Tabe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774000"/>
              </p:ext>
            </p:extLst>
          </p:nvPr>
        </p:nvGraphicFramePr>
        <p:xfrm>
          <a:off x="5517532" y="5318452"/>
          <a:ext cx="1620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400166094"/>
                    </a:ext>
                  </a:extLst>
                </a:gridCol>
                <a:gridCol w="439720">
                  <a:extLst>
                    <a:ext uri="{9D8B030D-6E8A-4147-A177-3AD203B41FA5}">
                      <a16:colId xmlns:a16="http://schemas.microsoft.com/office/drawing/2014/main" val="347056348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588657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9817315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4680492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5619660"/>
                  </a:ext>
                </a:extLst>
              </a:tr>
            </a:tbl>
          </a:graphicData>
        </a:graphic>
      </p:graphicFrame>
      <p:graphicFrame>
        <p:nvGraphicFramePr>
          <p:cNvPr id="31" name="Tabel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779415"/>
              </p:ext>
            </p:extLst>
          </p:nvPr>
        </p:nvGraphicFramePr>
        <p:xfrm>
          <a:off x="7627500" y="4487227"/>
          <a:ext cx="1296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525769319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9393482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47239811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4207123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8333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0484253"/>
                  </a:ext>
                </a:extLst>
              </a:tr>
            </a:tbl>
          </a:graphicData>
        </a:graphic>
      </p:graphicFrame>
      <p:cxnSp>
        <p:nvCxnSpPr>
          <p:cNvPr id="33" name="Raven povezovalnik 32"/>
          <p:cNvCxnSpPr/>
          <p:nvPr/>
        </p:nvCxnSpPr>
        <p:spPr>
          <a:xfrm>
            <a:off x="7627500" y="5401627"/>
            <a:ext cx="12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ela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972067"/>
              </p:ext>
            </p:extLst>
          </p:nvPr>
        </p:nvGraphicFramePr>
        <p:xfrm>
          <a:off x="7951500" y="5379075"/>
          <a:ext cx="972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1429262977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78136999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0660174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011169"/>
                  </a:ext>
                </a:extLst>
              </a:tr>
            </a:tbl>
          </a:graphicData>
        </a:graphic>
      </p:graphicFrame>
      <p:graphicFrame>
        <p:nvGraphicFramePr>
          <p:cNvPr id="36" name="Tabel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854876"/>
              </p:ext>
            </p:extLst>
          </p:nvPr>
        </p:nvGraphicFramePr>
        <p:xfrm>
          <a:off x="9360731" y="4463229"/>
          <a:ext cx="2088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446900129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2517088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22724631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65275556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375772113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853843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26623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4507764"/>
                  </a:ext>
                </a:extLst>
              </a:tr>
            </a:tbl>
          </a:graphicData>
        </a:graphic>
      </p:graphicFrame>
      <p:graphicFrame>
        <p:nvGraphicFramePr>
          <p:cNvPr id="37" name="Tabela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621960"/>
              </p:ext>
            </p:extLst>
          </p:nvPr>
        </p:nvGraphicFramePr>
        <p:xfrm>
          <a:off x="10008731" y="5395148"/>
          <a:ext cx="1440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414827406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275001282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96522990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5896839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0243854"/>
                  </a:ext>
                </a:extLst>
              </a:tr>
            </a:tbl>
          </a:graphicData>
        </a:graphic>
      </p:graphicFrame>
      <p:cxnSp>
        <p:nvCxnSpPr>
          <p:cNvPr id="38" name="Raven povezovalnik 37"/>
          <p:cNvCxnSpPr/>
          <p:nvPr/>
        </p:nvCxnSpPr>
        <p:spPr>
          <a:xfrm>
            <a:off x="9959746" y="5363838"/>
            <a:ext cx="1370591" cy="8547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oljeZBesedilom 38"/>
          <p:cNvSpPr txBox="1"/>
          <p:nvPr/>
        </p:nvSpPr>
        <p:spPr>
          <a:xfrm>
            <a:off x="-38099" y="6297872"/>
            <a:ext cx="1196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Odgovor: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trgovini </a:t>
            </a:r>
            <a:r>
              <a:rPr lang="sl-S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Hervis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bi ceno kolesa plačal z 12 </a:t>
            </a:r>
            <a:r>
              <a:rPr lang="sl-S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petdesetevrskimi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bankovci. Vrnili bi mi 21,01 evra.</a:t>
            </a: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67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3960712" y="4052579"/>
            <a:ext cx="5550089" cy="1349048"/>
          </a:xfrm>
          <a:prstGeom prst="rect">
            <a:avLst/>
          </a:prstGeom>
          <a:solidFill>
            <a:srgbClr val="EBEBFF"/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3</a:t>
            </a:r>
            <a:r>
              <a:rPr lang="sl-SI" b="1" dirty="0" smtClean="0"/>
              <a:t>. </a:t>
            </a:r>
            <a:br>
              <a:rPr lang="sl-SI" b="1" dirty="0" smtClean="0"/>
            </a:br>
            <a:r>
              <a:rPr lang="sl-SI" b="1" dirty="0"/>
              <a:t/>
            </a:r>
            <a:br>
              <a:rPr lang="sl-SI" b="1" dirty="0"/>
            </a:br>
            <a:r>
              <a:rPr lang="sl-SI" b="1" dirty="0" smtClean="0"/>
              <a:t>pristop</a:t>
            </a:r>
            <a:endParaRPr lang="sl-SI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910454" y="1672418"/>
          <a:ext cx="2772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21462992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98317826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5566973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30248377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409301602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67552468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860071251"/>
                    </a:ext>
                  </a:extLst>
                </a:gridCol>
              </a:tblGrid>
              <a:tr h="336973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sl-SI" sz="24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sl-SI" sz="24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sl-SI" sz="24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809804"/>
                  </a:ext>
                </a:extLst>
              </a:tr>
              <a:tr h="336973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sl-SI" sz="24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sl-SI" sz="24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09023"/>
                  </a:ext>
                </a:extLst>
              </a:tr>
            </a:tbl>
          </a:graphicData>
        </a:graphic>
      </p:graphicFrame>
      <p:sp>
        <p:nvSpPr>
          <p:cNvPr id="6" name="PoljeZBesedilom 5"/>
          <p:cNvSpPr txBox="1"/>
          <p:nvPr/>
        </p:nvSpPr>
        <p:spPr>
          <a:xfrm>
            <a:off x="3793387" y="331247"/>
            <a:ext cx="67833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POSTOPEK PISNEGA DELJENJA na kratek način</a:t>
            </a:r>
            <a:endParaRPr lang="sl-SI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8275500" y="2129618"/>
          <a:ext cx="1671546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591">
                  <a:extLst>
                    <a:ext uri="{9D8B030D-6E8A-4147-A177-3AD203B41FA5}">
                      <a16:colId xmlns:a16="http://schemas.microsoft.com/office/drawing/2014/main" val="3740303687"/>
                    </a:ext>
                  </a:extLst>
                </a:gridCol>
                <a:gridCol w="278591">
                  <a:extLst>
                    <a:ext uri="{9D8B030D-6E8A-4147-A177-3AD203B41FA5}">
                      <a16:colId xmlns:a16="http://schemas.microsoft.com/office/drawing/2014/main" val="106438363"/>
                    </a:ext>
                  </a:extLst>
                </a:gridCol>
                <a:gridCol w="278591">
                  <a:extLst>
                    <a:ext uri="{9D8B030D-6E8A-4147-A177-3AD203B41FA5}">
                      <a16:colId xmlns:a16="http://schemas.microsoft.com/office/drawing/2014/main" val="3231017872"/>
                    </a:ext>
                  </a:extLst>
                </a:gridCol>
                <a:gridCol w="278591">
                  <a:extLst>
                    <a:ext uri="{9D8B030D-6E8A-4147-A177-3AD203B41FA5}">
                      <a16:colId xmlns:a16="http://schemas.microsoft.com/office/drawing/2014/main" val="472055232"/>
                    </a:ext>
                  </a:extLst>
                </a:gridCol>
                <a:gridCol w="278591">
                  <a:extLst>
                    <a:ext uri="{9D8B030D-6E8A-4147-A177-3AD203B41FA5}">
                      <a16:colId xmlns:a16="http://schemas.microsoft.com/office/drawing/2014/main" val="1676794743"/>
                    </a:ext>
                  </a:extLst>
                </a:gridCol>
                <a:gridCol w="278591">
                  <a:extLst>
                    <a:ext uri="{9D8B030D-6E8A-4147-A177-3AD203B41FA5}">
                      <a16:colId xmlns:a16="http://schemas.microsoft.com/office/drawing/2014/main" val="472286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24451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9959746" y="2129618"/>
          <a:ext cx="1699103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729">
                  <a:extLst>
                    <a:ext uri="{9D8B030D-6E8A-4147-A177-3AD203B41FA5}">
                      <a16:colId xmlns:a16="http://schemas.microsoft.com/office/drawing/2014/main" val="437662490"/>
                    </a:ext>
                  </a:extLst>
                </a:gridCol>
                <a:gridCol w="242729">
                  <a:extLst>
                    <a:ext uri="{9D8B030D-6E8A-4147-A177-3AD203B41FA5}">
                      <a16:colId xmlns:a16="http://schemas.microsoft.com/office/drawing/2014/main" val="954596895"/>
                    </a:ext>
                  </a:extLst>
                </a:gridCol>
                <a:gridCol w="242729">
                  <a:extLst>
                    <a:ext uri="{9D8B030D-6E8A-4147-A177-3AD203B41FA5}">
                      <a16:colId xmlns:a16="http://schemas.microsoft.com/office/drawing/2014/main" val="2899021389"/>
                    </a:ext>
                  </a:extLst>
                </a:gridCol>
                <a:gridCol w="242729">
                  <a:extLst>
                    <a:ext uri="{9D8B030D-6E8A-4147-A177-3AD203B41FA5}">
                      <a16:colId xmlns:a16="http://schemas.microsoft.com/office/drawing/2014/main" val="4245672680"/>
                    </a:ext>
                  </a:extLst>
                </a:gridCol>
                <a:gridCol w="242729">
                  <a:extLst>
                    <a:ext uri="{9D8B030D-6E8A-4147-A177-3AD203B41FA5}">
                      <a16:colId xmlns:a16="http://schemas.microsoft.com/office/drawing/2014/main" val="2849502353"/>
                    </a:ext>
                  </a:extLst>
                </a:gridCol>
                <a:gridCol w="242729">
                  <a:extLst>
                    <a:ext uri="{9D8B030D-6E8A-4147-A177-3AD203B41FA5}">
                      <a16:colId xmlns:a16="http://schemas.microsoft.com/office/drawing/2014/main" val="1598410932"/>
                    </a:ext>
                  </a:extLst>
                </a:gridCol>
                <a:gridCol w="242729">
                  <a:extLst>
                    <a:ext uri="{9D8B030D-6E8A-4147-A177-3AD203B41FA5}">
                      <a16:colId xmlns:a16="http://schemas.microsoft.com/office/drawing/2014/main" val="1997669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sl-SI" sz="24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5007628"/>
                  </a:ext>
                </a:extLst>
              </a:tr>
            </a:tbl>
          </a:graphicData>
        </a:graphic>
      </p:graphicFrame>
      <p:grpSp>
        <p:nvGrpSpPr>
          <p:cNvPr id="13" name="Skupina 12"/>
          <p:cNvGrpSpPr/>
          <p:nvPr/>
        </p:nvGrpSpPr>
        <p:grpSpPr>
          <a:xfrm>
            <a:off x="3918610" y="2497918"/>
            <a:ext cx="699646" cy="88900"/>
            <a:chOff x="3910454" y="2857500"/>
            <a:chExt cx="699646" cy="88900"/>
          </a:xfrm>
        </p:grpSpPr>
        <p:cxnSp>
          <p:nvCxnSpPr>
            <p:cNvPr id="10" name="Raven povezovalnik 9"/>
            <p:cNvCxnSpPr/>
            <p:nvPr/>
          </p:nvCxnSpPr>
          <p:spPr>
            <a:xfrm>
              <a:off x="3910454" y="2942418"/>
              <a:ext cx="686946" cy="0"/>
            </a:xfrm>
            <a:prstGeom prst="line">
              <a:avLst/>
            </a:prstGeom>
            <a:ln w="444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en povezovalnik 11"/>
            <p:cNvCxnSpPr/>
            <p:nvPr/>
          </p:nvCxnSpPr>
          <p:spPr>
            <a:xfrm flipV="1">
              <a:off x="4597400" y="2857500"/>
              <a:ext cx="12700" cy="88900"/>
            </a:xfrm>
            <a:prstGeom prst="line">
              <a:avLst/>
            </a:prstGeom>
            <a:ln w="444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6735757" y="2133004"/>
          <a:ext cx="252000" cy="470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416572794"/>
                    </a:ext>
                  </a:extLst>
                </a:gridCol>
              </a:tblGrid>
              <a:tr h="470496"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579527"/>
                  </a:ext>
                </a:extLst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7041060" y="2133600"/>
          <a:ext cx="288000" cy="469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416572794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579527"/>
                  </a:ext>
                </a:extLst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444702"/>
              </p:ext>
            </p:extLst>
          </p:nvPr>
        </p:nvGraphicFramePr>
        <p:xfrm>
          <a:off x="3536730" y="2612909"/>
          <a:ext cx="1584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24863783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21736825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9748341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370732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sl-SI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5087649"/>
                  </a:ext>
                </a:extLst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51942"/>
              </p:ext>
            </p:extLst>
          </p:nvPr>
        </p:nvGraphicFramePr>
        <p:xfrm>
          <a:off x="4709426" y="2612909"/>
          <a:ext cx="411303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303">
                  <a:extLst>
                    <a:ext uri="{9D8B030D-6E8A-4147-A177-3AD203B41FA5}">
                      <a16:colId xmlns:a16="http://schemas.microsoft.com/office/drawing/2014/main" val="3681577438"/>
                    </a:ext>
                  </a:extLst>
                </a:gridCol>
              </a:tblGrid>
              <a:tr h="442096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sl-SI" sz="24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4043874"/>
                  </a:ext>
                </a:extLst>
              </a:tr>
            </a:tbl>
          </a:graphicData>
        </a:graphic>
      </p:graphicFrame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647099"/>
              </p:ext>
            </p:extLst>
          </p:nvPr>
        </p:nvGraphicFramePr>
        <p:xfrm>
          <a:off x="8072300" y="2612909"/>
          <a:ext cx="2304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43766249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42537747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95459689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9902138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424567268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4950235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59841093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997669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sz="24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sl-SI" sz="24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sl-SI" sz="24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5007628"/>
                  </a:ext>
                </a:extLst>
              </a:tr>
            </a:tbl>
          </a:graphicData>
        </a:graphic>
      </p:graphicFrame>
      <p:graphicFrame>
        <p:nvGraphicFramePr>
          <p:cNvPr id="24" name="Tabe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33863"/>
              </p:ext>
            </p:extLst>
          </p:nvPr>
        </p:nvGraphicFramePr>
        <p:xfrm>
          <a:off x="4046689" y="3036055"/>
          <a:ext cx="1296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713169737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854417366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102995940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748252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sl-SI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7115751"/>
                  </a:ext>
                </a:extLst>
              </a:tr>
            </a:tbl>
          </a:graphicData>
        </a:graphic>
      </p:graphicFrame>
      <p:sp>
        <p:nvSpPr>
          <p:cNvPr id="25" name="PoljeZBesedilom 24"/>
          <p:cNvSpPr txBox="1"/>
          <p:nvPr/>
        </p:nvSpPr>
        <p:spPr>
          <a:xfrm>
            <a:off x="5043580" y="3070413"/>
            <a:ext cx="110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ostane</a:t>
            </a:r>
            <a:endParaRPr lang="sl-SI" dirty="0"/>
          </a:p>
        </p:txBody>
      </p:sp>
      <p:graphicFrame>
        <p:nvGraphicFramePr>
          <p:cNvPr id="26" name="Tabe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018936"/>
              </p:ext>
            </p:extLst>
          </p:nvPr>
        </p:nvGraphicFramePr>
        <p:xfrm>
          <a:off x="5530910" y="4283101"/>
          <a:ext cx="1620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40016609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47056348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588657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9817315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4680492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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619660"/>
                  </a:ext>
                </a:extLst>
              </a:tr>
            </a:tbl>
          </a:graphicData>
        </a:graphic>
      </p:graphicFrame>
      <p:cxnSp>
        <p:nvCxnSpPr>
          <p:cNvPr id="28" name="Raven povezovalnik 27"/>
          <p:cNvCxnSpPr/>
          <p:nvPr/>
        </p:nvCxnSpPr>
        <p:spPr>
          <a:xfrm>
            <a:off x="5366392" y="4740301"/>
            <a:ext cx="1976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oljeZBesedilom 28"/>
          <p:cNvSpPr txBox="1"/>
          <p:nvPr/>
        </p:nvSpPr>
        <p:spPr>
          <a:xfrm>
            <a:off x="4052459" y="4142369"/>
            <a:ext cx="131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PREIZKUS:</a:t>
            </a:r>
            <a:endParaRPr lang="sl-SI" dirty="0"/>
          </a:p>
        </p:txBody>
      </p:sp>
      <p:graphicFrame>
        <p:nvGraphicFramePr>
          <p:cNvPr id="30" name="Tabe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141547"/>
              </p:ext>
            </p:extLst>
          </p:nvPr>
        </p:nvGraphicFramePr>
        <p:xfrm>
          <a:off x="5530910" y="4778532"/>
          <a:ext cx="1620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400166094"/>
                    </a:ext>
                  </a:extLst>
                </a:gridCol>
                <a:gridCol w="439720">
                  <a:extLst>
                    <a:ext uri="{9D8B030D-6E8A-4147-A177-3AD203B41FA5}">
                      <a16:colId xmlns:a16="http://schemas.microsoft.com/office/drawing/2014/main" val="347056348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588657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9817315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4680492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5619660"/>
                  </a:ext>
                </a:extLst>
              </a:tr>
            </a:tbl>
          </a:graphicData>
        </a:graphic>
      </p:graphicFrame>
      <p:graphicFrame>
        <p:nvGraphicFramePr>
          <p:cNvPr id="31" name="Tabel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445385"/>
              </p:ext>
            </p:extLst>
          </p:nvPr>
        </p:nvGraphicFramePr>
        <p:xfrm>
          <a:off x="7662692" y="4061988"/>
          <a:ext cx="1296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525769319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9393482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47239811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4207123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8333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0484253"/>
                  </a:ext>
                </a:extLst>
              </a:tr>
            </a:tbl>
          </a:graphicData>
        </a:graphic>
      </p:graphicFrame>
      <p:cxnSp>
        <p:nvCxnSpPr>
          <p:cNvPr id="33" name="Raven povezovalnik 32"/>
          <p:cNvCxnSpPr/>
          <p:nvPr/>
        </p:nvCxnSpPr>
        <p:spPr>
          <a:xfrm>
            <a:off x="7662692" y="4976388"/>
            <a:ext cx="12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ela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846002"/>
              </p:ext>
            </p:extLst>
          </p:nvPr>
        </p:nvGraphicFramePr>
        <p:xfrm>
          <a:off x="7986692" y="5011114"/>
          <a:ext cx="972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1429262977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78136999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0660174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011169"/>
                  </a:ext>
                </a:extLst>
              </a:tr>
            </a:tbl>
          </a:graphicData>
        </a:graphic>
      </p:graphicFrame>
      <p:sp>
        <p:nvSpPr>
          <p:cNvPr id="39" name="PoljeZBesedilom 38"/>
          <p:cNvSpPr txBox="1"/>
          <p:nvPr/>
        </p:nvSpPr>
        <p:spPr>
          <a:xfrm>
            <a:off x="700754" y="6150114"/>
            <a:ext cx="1196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Odgovor: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trgovini </a:t>
            </a:r>
            <a:r>
              <a:rPr lang="sl-S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Hervis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bi ceno kolesa plačal z 11 </a:t>
            </a:r>
            <a:r>
              <a:rPr lang="sl-S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petdesetevrskimi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bankovci ter še 29,99 evra z različnimi bankovci in kovanci.</a:t>
            </a: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43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oljeZBesedilom 36"/>
          <p:cNvSpPr txBox="1"/>
          <p:nvPr/>
        </p:nvSpPr>
        <p:spPr>
          <a:xfrm>
            <a:off x="3815799" y="4122519"/>
            <a:ext cx="6101757" cy="1341960"/>
          </a:xfrm>
          <a:prstGeom prst="rect">
            <a:avLst/>
          </a:prstGeom>
          <a:solidFill>
            <a:srgbClr val="EBEBFF"/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lnSpc>
                <a:spcPct val="150000"/>
              </a:lnSpc>
            </a:pPr>
            <a:r>
              <a:rPr lang="sl-SI" b="1" dirty="0"/>
              <a:t/>
            </a:r>
            <a:br>
              <a:rPr lang="sl-SI" b="1" dirty="0"/>
            </a:br>
            <a:r>
              <a:rPr lang="sl-SI" b="1" dirty="0"/>
              <a:t>U</a:t>
            </a:r>
            <a:r>
              <a:rPr lang="sl-SI" b="1" dirty="0" smtClean="0"/>
              <a:t>poraba </a:t>
            </a:r>
            <a:r>
              <a:rPr lang="sl-SI" b="1" dirty="0"/>
              <a:t>znanja v novih primerih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15799" y="342968"/>
            <a:ext cx="7662332" cy="1180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Največ koliko 20-evrskih bankovcev bi potrebovali za plačilo kolesa v trgovini?</a:t>
            </a:r>
            <a:endParaRPr lang="sl-SI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495578"/>
              </p:ext>
            </p:extLst>
          </p:nvPr>
        </p:nvGraphicFramePr>
        <p:xfrm>
          <a:off x="3882055" y="1926296"/>
          <a:ext cx="2772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21462992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98317826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55669730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30248377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409301602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67552468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860071251"/>
                    </a:ext>
                  </a:extLst>
                </a:gridCol>
              </a:tblGrid>
              <a:tr h="336973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sl-SI" sz="24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sl-SI" sz="24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sl-SI" sz="24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809804"/>
                  </a:ext>
                </a:extLst>
              </a:tr>
              <a:tr h="336973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sl-SI" sz="24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sl-SI" sz="24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0902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048219"/>
              </p:ext>
            </p:extLst>
          </p:nvPr>
        </p:nvGraphicFramePr>
        <p:xfrm>
          <a:off x="8444343" y="2365321"/>
          <a:ext cx="1512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3740303687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0643836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23101787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7205523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67679474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72286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24451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218733"/>
              </p:ext>
            </p:extLst>
          </p:nvPr>
        </p:nvGraphicFramePr>
        <p:xfrm>
          <a:off x="9956343" y="2365351"/>
          <a:ext cx="1764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437662490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95459689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9902138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4245672680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84950235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59841093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997669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sl-SI" sz="24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5007628"/>
                  </a:ext>
                </a:extLst>
              </a:tr>
            </a:tbl>
          </a:graphicData>
        </a:graphic>
      </p:graphicFrame>
      <p:sp>
        <p:nvSpPr>
          <p:cNvPr id="7" name="Pravokotnik 6"/>
          <p:cNvSpPr/>
          <p:nvPr/>
        </p:nvSpPr>
        <p:spPr>
          <a:xfrm flipH="1">
            <a:off x="6654055" y="2362161"/>
            <a:ext cx="2667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3940780" y="2675876"/>
            <a:ext cx="609600" cy="130982"/>
            <a:chOff x="3975100" y="3285318"/>
            <a:chExt cx="609600" cy="130982"/>
          </a:xfrm>
        </p:grpSpPr>
        <p:cxnSp>
          <p:nvCxnSpPr>
            <p:cNvPr id="9" name="Raven povezovalnik 8"/>
            <p:cNvCxnSpPr/>
            <p:nvPr/>
          </p:nvCxnSpPr>
          <p:spPr>
            <a:xfrm>
              <a:off x="3975100" y="3416300"/>
              <a:ext cx="609600" cy="0"/>
            </a:xfrm>
            <a:prstGeom prst="line">
              <a:avLst/>
            </a:prstGeom>
            <a:ln w="444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en povezovalnik 10"/>
            <p:cNvCxnSpPr/>
            <p:nvPr/>
          </p:nvCxnSpPr>
          <p:spPr>
            <a:xfrm flipV="1">
              <a:off x="4584700" y="3285318"/>
              <a:ext cx="0" cy="130982"/>
            </a:xfrm>
            <a:prstGeom prst="line">
              <a:avLst/>
            </a:prstGeom>
            <a:ln w="444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425038"/>
              </p:ext>
            </p:extLst>
          </p:nvPr>
        </p:nvGraphicFramePr>
        <p:xfrm>
          <a:off x="3468548" y="2859837"/>
          <a:ext cx="1584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24863783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21736825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97483410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370732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sl-SI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5087649"/>
                  </a:ext>
                </a:extLst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760894"/>
              </p:ext>
            </p:extLst>
          </p:nvPr>
        </p:nvGraphicFramePr>
        <p:xfrm>
          <a:off x="4589096" y="2853951"/>
          <a:ext cx="507663" cy="6258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7663">
                  <a:extLst>
                    <a:ext uri="{9D8B030D-6E8A-4147-A177-3AD203B41FA5}">
                      <a16:colId xmlns:a16="http://schemas.microsoft.com/office/drawing/2014/main" val="3681577438"/>
                    </a:ext>
                  </a:extLst>
                </a:gridCol>
              </a:tblGrid>
              <a:tr h="625849"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sl-SI" sz="24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4043874"/>
                  </a:ext>
                </a:extLst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816746"/>
              </p:ext>
            </p:extLst>
          </p:nvPr>
        </p:nvGraphicFramePr>
        <p:xfrm>
          <a:off x="8324538" y="2820154"/>
          <a:ext cx="2304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43766249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42537747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95459689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9902138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424567268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4950235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59841093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997669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sl-SI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sl-SI" sz="24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5007628"/>
                  </a:ext>
                </a:extLst>
              </a:tr>
            </a:tbl>
          </a:graphicData>
        </a:graphic>
      </p:graphicFrame>
      <p:sp>
        <p:nvSpPr>
          <p:cNvPr id="20" name="Pravokotnik 19"/>
          <p:cNvSpPr/>
          <p:nvPr/>
        </p:nvSpPr>
        <p:spPr>
          <a:xfrm flipH="1">
            <a:off x="6920813" y="2362161"/>
            <a:ext cx="2667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graphicFrame>
        <p:nvGraphicFramePr>
          <p:cNvPr id="24" name="Tabe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307900"/>
              </p:ext>
            </p:extLst>
          </p:nvPr>
        </p:nvGraphicFramePr>
        <p:xfrm>
          <a:off x="3915697" y="3282349"/>
          <a:ext cx="1401748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437">
                  <a:extLst>
                    <a:ext uri="{9D8B030D-6E8A-4147-A177-3AD203B41FA5}">
                      <a16:colId xmlns:a16="http://schemas.microsoft.com/office/drawing/2014/main" val="713169737"/>
                    </a:ext>
                  </a:extLst>
                </a:gridCol>
                <a:gridCol w="350437">
                  <a:extLst>
                    <a:ext uri="{9D8B030D-6E8A-4147-A177-3AD203B41FA5}">
                      <a16:colId xmlns:a16="http://schemas.microsoft.com/office/drawing/2014/main" val="854417366"/>
                    </a:ext>
                  </a:extLst>
                </a:gridCol>
                <a:gridCol w="350437">
                  <a:extLst>
                    <a:ext uri="{9D8B030D-6E8A-4147-A177-3AD203B41FA5}">
                      <a16:colId xmlns:a16="http://schemas.microsoft.com/office/drawing/2014/main" val="1102995940"/>
                    </a:ext>
                  </a:extLst>
                </a:gridCol>
                <a:gridCol w="350437">
                  <a:extLst>
                    <a:ext uri="{9D8B030D-6E8A-4147-A177-3AD203B41FA5}">
                      <a16:colId xmlns:a16="http://schemas.microsoft.com/office/drawing/2014/main" val="2748252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sl-SI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7115751"/>
                  </a:ext>
                </a:extLst>
              </a:tr>
            </a:tbl>
          </a:graphicData>
        </a:graphic>
      </p:graphicFrame>
      <p:sp>
        <p:nvSpPr>
          <p:cNvPr id="25" name="PoljeZBesedilom 24"/>
          <p:cNvSpPr txBox="1"/>
          <p:nvPr/>
        </p:nvSpPr>
        <p:spPr>
          <a:xfrm>
            <a:off x="5052548" y="3343627"/>
            <a:ext cx="110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ostane</a:t>
            </a:r>
            <a:endParaRPr lang="sl-SI" dirty="0"/>
          </a:p>
        </p:txBody>
      </p:sp>
      <p:sp>
        <p:nvSpPr>
          <p:cNvPr id="26" name="PoljeZBesedilom 25"/>
          <p:cNvSpPr txBox="1"/>
          <p:nvPr/>
        </p:nvSpPr>
        <p:spPr>
          <a:xfrm>
            <a:off x="3815799" y="4254769"/>
            <a:ext cx="131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PREIZKUS:</a:t>
            </a:r>
            <a:endParaRPr lang="sl-SI" dirty="0"/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084504"/>
              </p:ext>
            </p:extLst>
          </p:nvPr>
        </p:nvGraphicFramePr>
        <p:xfrm>
          <a:off x="5140523" y="4307782"/>
          <a:ext cx="1620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40016609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47056348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588657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9817315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4680492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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619660"/>
                  </a:ext>
                </a:extLst>
              </a:tr>
            </a:tbl>
          </a:graphicData>
        </a:graphic>
      </p:graphicFrame>
      <p:cxnSp>
        <p:nvCxnSpPr>
          <p:cNvPr id="29" name="Raven povezovalnik 28"/>
          <p:cNvCxnSpPr/>
          <p:nvPr/>
        </p:nvCxnSpPr>
        <p:spPr>
          <a:xfrm>
            <a:off x="5123264" y="4754141"/>
            <a:ext cx="1637259" cy="221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el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733040"/>
              </p:ext>
            </p:extLst>
          </p:nvPr>
        </p:nvGraphicFramePr>
        <p:xfrm>
          <a:off x="5151314" y="4749045"/>
          <a:ext cx="1620000" cy="5207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400166094"/>
                    </a:ext>
                  </a:extLst>
                </a:gridCol>
                <a:gridCol w="439720">
                  <a:extLst>
                    <a:ext uri="{9D8B030D-6E8A-4147-A177-3AD203B41FA5}">
                      <a16:colId xmlns:a16="http://schemas.microsoft.com/office/drawing/2014/main" val="347056348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588657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9817315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468049296"/>
                    </a:ext>
                  </a:extLst>
                </a:gridCol>
              </a:tblGrid>
              <a:tr h="520748"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5619660"/>
                  </a:ext>
                </a:extLst>
              </a:tr>
            </a:tbl>
          </a:graphicData>
        </a:graphic>
      </p:graphicFrame>
      <p:graphicFrame>
        <p:nvGraphicFramePr>
          <p:cNvPr id="32" name="Tabe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492020"/>
              </p:ext>
            </p:extLst>
          </p:nvPr>
        </p:nvGraphicFramePr>
        <p:xfrm>
          <a:off x="7705986" y="4166901"/>
          <a:ext cx="1296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525769319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9393482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47239811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4207123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8333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0484253"/>
                  </a:ext>
                </a:extLst>
              </a:tr>
            </a:tbl>
          </a:graphicData>
        </a:graphic>
      </p:graphicFrame>
      <p:cxnSp>
        <p:nvCxnSpPr>
          <p:cNvPr id="34" name="Raven povezovalnik 33"/>
          <p:cNvCxnSpPr/>
          <p:nvPr/>
        </p:nvCxnSpPr>
        <p:spPr>
          <a:xfrm>
            <a:off x="7859971" y="5081301"/>
            <a:ext cx="116874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e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92561"/>
              </p:ext>
            </p:extLst>
          </p:nvPr>
        </p:nvGraphicFramePr>
        <p:xfrm>
          <a:off x="8043351" y="5081301"/>
          <a:ext cx="972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1429262977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78136999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0660174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sl-S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011169"/>
                  </a:ext>
                </a:extLst>
              </a:tr>
            </a:tbl>
          </a:graphicData>
        </a:graphic>
      </p:graphicFrame>
      <p:sp>
        <p:nvSpPr>
          <p:cNvPr id="36" name="PoljeZBesedilom 35"/>
          <p:cNvSpPr txBox="1"/>
          <p:nvPr/>
        </p:nvSpPr>
        <p:spPr>
          <a:xfrm>
            <a:off x="164601" y="6113232"/>
            <a:ext cx="11798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Odgovor: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kolo bi plačali z 28 </a:t>
            </a:r>
            <a:r>
              <a:rPr lang="sl-S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dvajsetevrskimi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bankovci ter še 19,99 evra z različnimi bankovci in kovanci ali z 29 </a:t>
            </a:r>
            <a:r>
              <a:rPr lang="sl-S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dvajsetevrskimi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bankovci in vrnitvijo 1 centa.</a:t>
            </a: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18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5" grpId="0"/>
      <p:bldP spid="26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Je šlo?</a:t>
            </a:r>
            <a:br>
              <a:rPr lang="sl-SI" dirty="0" smtClean="0"/>
            </a:b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12" name="Polje z besedilom 22"/>
          <p:cNvSpPr txBox="1"/>
          <p:nvPr/>
        </p:nvSpPr>
        <p:spPr>
          <a:xfrm>
            <a:off x="8193088" y="10019575"/>
            <a:ext cx="333375" cy="381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600">
                <a:solidFill>
                  <a:srgbClr val="2E74B5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sl-SI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Pravokotnik 13"/>
          <p:cNvSpPr/>
          <p:nvPr/>
        </p:nvSpPr>
        <p:spPr>
          <a:xfrm>
            <a:off x="4567569" y="2142309"/>
            <a:ext cx="5995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dirty="0"/>
              <a:t>Preveri  z reševanjem </a:t>
            </a:r>
            <a:r>
              <a:rPr lang="sl-SI" sz="3200" dirty="0" smtClean="0"/>
              <a:t>križanke</a:t>
            </a:r>
          </a:p>
          <a:p>
            <a:endParaRPr lang="sl-SI" sz="3200" dirty="0"/>
          </a:p>
          <a:p>
            <a:endParaRPr lang="sl-SI" sz="3200" dirty="0" smtClean="0"/>
          </a:p>
          <a:p>
            <a:endParaRPr lang="sl-SI" sz="3200" dirty="0"/>
          </a:p>
          <a:p>
            <a:pPr algn="ctr"/>
            <a:r>
              <a:rPr lang="sl-SI" sz="3200" dirty="0" smtClean="0">
                <a:solidFill>
                  <a:schemeClr val="accent1">
                    <a:lumMod val="75000"/>
                  </a:schemeClr>
                </a:solidFill>
              </a:rPr>
              <a:t>Je v priponki!</a:t>
            </a:r>
            <a:endParaRPr lang="sl-SI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573856"/>
      </p:ext>
    </p:extLst>
  </p:cSld>
  <p:clrMapOvr>
    <a:masterClrMapping/>
  </p:clrMapOvr>
</p:sld>
</file>

<file path=ppt/theme/theme1.xml><?xml version="1.0" encoding="utf-8"?>
<a:theme xmlns:a="http://schemas.openxmlformats.org/drawingml/2006/main" name="Okvir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TM03457475[[fn=Okvir]]</Template>
  <TotalTime>240</TotalTime>
  <Words>560</Words>
  <Application>Microsoft Office PowerPoint</Application>
  <PresentationFormat>Širokozaslonsko</PresentationFormat>
  <Paragraphs>280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Corbel</vt:lpstr>
      <vt:lpstr>Symbol</vt:lpstr>
      <vt:lpstr>Times New Roman</vt:lpstr>
      <vt:lpstr>Wingdings 2</vt:lpstr>
      <vt:lpstr>Okvir</vt:lpstr>
      <vt:lpstr>PISNO DELJENJE  z večkratniki števila 10 in ostankom</vt:lpstr>
      <vt:lpstr>MATEMATIČNI   IZZIV</vt:lpstr>
      <vt:lpstr>PRISTOP   K   REŠEVANJU</vt:lpstr>
      <vt:lpstr>REŠEVANJE</vt:lpstr>
      <vt:lpstr>1.   pristop  </vt:lpstr>
      <vt:lpstr>2.   pristop</vt:lpstr>
      <vt:lpstr>3.   pristop</vt:lpstr>
      <vt:lpstr> Uporaba znanja v novih primerih </vt:lpstr>
      <vt:lpstr>Je šlo? .</vt:lpstr>
    </vt:vector>
  </TitlesOfParts>
  <Company>Zavod RS za šolstvo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PISNO DELJENJE Z VEČKRTANIKI ŠTEVILA 10 IN OSTANKOM</dc:title>
  <dc:creator>as</dc:creator>
  <cp:lastModifiedBy>Majda</cp:lastModifiedBy>
  <cp:revision>26</cp:revision>
  <dcterms:created xsi:type="dcterms:W3CDTF">2020-04-14T07:03:59Z</dcterms:created>
  <dcterms:modified xsi:type="dcterms:W3CDTF">2020-05-21T15:15:27Z</dcterms:modified>
</cp:coreProperties>
</file>