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  <p:sldId id="260" r:id="rId6"/>
    <p:sldId id="261" r:id="rId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31C5D7-CC50-475C-B49C-2AA87DD2D193}" type="doc">
      <dgm:prSet loTypeId="urn:microsoft.com/office/officeart/2005/8/layout/hierarchy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6F0B2C78-6C12-4A61-9F56-30C6A5E9CD01}">
      <dgm:prSet phldrT="[besedilo]" custT="1"/>
      <dgm:spPr>
        <a:xfrm>
          <a:off x="341277" y="181615"/>
          <a:ext cx="3170798" cy="86408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5B9BD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5B9BD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5B9BD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/>
          <a:r>
            <a:rPr lang="sl-SI" sz="2000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-</a:t>
          </a:r>
          <a:endParaRPr lang="sl-SI" sz="2000" dirty="0">
            <a:solidFill>
              <a:sysClr val="windowText" lastClr="00000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214A9715-14E5-473A-B835-F8E3893E8EB3}" type="parTrans" cxnId="{92D49C8A-F668-4F32-9D3C-D6651E7AEA7C}">
      <dgm:prSet/>
      <dgm:spPr/>
      <dgm:t>
        <a:bodyPr/>
        <a:lstStyle/>
        <a:p>
          <a:endParaRPr lang="sl-SI"/>
        </a:p>
      </dgm:t>
    </dgm:pt>
    <dgm:pt modelId="{5854E119-6517-448A-AD3A-4A28B540655B}" type="sibTrans" cxnId="{92D49C8A-F668-4F32-9D3C-D6651E7AEA7C}">
      <dgm:prSet/>
      <dgm:spPr/>
      <dgm:t>
        <a:bodyPr/>
        <a:lstStyle/>
        <a:p>
          <a:endParaRPr lang="sl-SI"/>
        </a:p>
      </dgm:t>
    </dgm:pt>
    <dgm:pt modelId="{2F2D84DF-CBAF-4126-89C5-E6ED4A5415B1}">
      <dgm:prSet phldrT="[besedilo]" custT="1"/>
      <dgm:spPr>
        <a:xfrm>
          <a:off x="3863854" y="1375955"/>
          <a:ext cx="3375085" cy="135327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endParaRPr lang="sl-SI" sz="1800" dirty="0" smtClean="0">
            <a:solidFill>
              <a:sysClr val="windowText" lastClr="00000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endParaRPr lang="sl-SI" sz="1800" dirty="0" smtClean="0">
            <a:solidFill>
              <a:sysClr val="windowText" lastClr="00000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r>
            <a:rPr lang="sl-SI" sz="1800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(OPIS RASTLINE)</a:t>
          </a:r>
          <a:endParaRPr lang="sl-SI" sz="1800" dirty="0">
            <a:solidFill>
              <a:sysClr val="windowText" lastClr="00000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415D10E6-BAA2-4FA3-BE8B-9CF94CFCBFCC}" type="parTrans" cxnId="{6E9F6691-C9B7-4B37-85AD-1DCBBC27412E}">
      <dgm:prSet/>
      <dgm:spPr/>
      <dgm:t>
        <a:bodyPr/>
        <a:lstStyle/>
        <a:p>
          <a:endParaRPr lang="sl-SI"/>
        </a:p>
      </dgm:t>
    </dgm:pt>
    <dgm:pt modelId="{D1E90178-29D1-46B6-9CD8-3A6DF824DC1C}" type="sibTrans" cxnId="{6E9F6691-C9B7-4B37-85AD-1DCBBC27412E}">
      <dgm:prSet/>
      <dgm:spPr/>
      <dgm:t>
        <a:bodyPr/>
        <a:lstStyle/>
        <a:p>
          <a:endParaRPr lang="sl-SI"/>
        </a:p>
      </dgm:t>
    </dgm:pt>
    <dgm:pt modelId="{FBC5DE73-E8C7-41A6-935D-E89338BEFB5E}">
      <dgm:prSet phldrT="[besedilo]" custT="1"/>
      <dgm:spPr>
        <a:xfrm>
          <a:off x="7336822" y="2755797"/>
          <a:ext cx="3616384" cy="1567396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5B9BD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5B9BD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5B9BD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r>
            <a:rPr lang="sl-SI" sz="2000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POSEBNOST: </a:t>
          </a:r>
        </a:p>
        <a:p>
          <a:r>
            <a:rPr lang="sl-SI" sz="1800" dirty="0" smtClean="0">
              <a:solidFill>
                <a:srgbClr val="0000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- zaradi izsuševanja vlažnih rastišč čedalje redkejša.</a:t>
          </a:r>
          <a:endParaRPr lang="sl-SI" sz="2000" dirty="0" smtClean="0">
            <a:solidFill>
              <a:sysClr val="windowText" lastClr="00000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r>
            <a:rPr lang="sl-SI" sz="2000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 </a:t>
          </a:r>
        </a:p>
        <a:p>
          <a:r>
            <a:rPr lang="sl-SI" sz="2000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                        </a:t>
          </a:r>
          <a:endParaRPr lang="sl-SI" sz="2000" dirty="0">
            <a:solidFill>
              <a:sysClr val="windowText" lastClr="00000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ED38A14E-EF0D-4730-AFFA-E9A55084E84E}" type="parTrans" cxnId="{BD364349-5C53-4480-9E68-8EF979BB84C3}">
      <dgm:prSet/>
      <dgm:spPr/>
      <dgm:t>
        <a:bodyPr/>
        <a:lstStyle/>
        <a:p>
          <a:endParaRPr lang="sl-SI"/>
        </a:p>
      </dgm:t>
    </dgm:pt>
    <dgm:pt modelId="{F529C2B1-177A-444F-8268-3C9B252A973B}" type="sibTrans" cxnId="{BD364349-5C53-4480-9E68-8EF979BB84C3}">
      <dgm:prSet/>
      <dgm:spPr/>
      <dgm:t>
        <a:bodyPr/>
        <a:lstStyle/>
        <a:p>
          <a:endParaRPr lang="sl-SI"/>
        </a:p>
      </dgm:t>
    </dgm:pt>
    <dgm:pt modelId="{8BF82E70-A370-4051-A6E4-D5CA902B4A66}">
      <dgm:prSet phldrT="[besedilo]" custT="1"/>
      <dgm:spPr>
        <a:xfrm>
          <a:off x="3942373" y="177547"/>
          <a:ext cx="3288256" cy="94703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5B9BD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5B9BD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5B9BD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/>
          <a:r>
            <a:rPr lang="sl-SI" sz="2000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-</a:t>
          </a:r>
          <a:endParaRPr lang="sl-SI" sz="2000" dirty="0">
            <a:solidFill>
              <a:sysClr val="windowText" lastClr="00000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5E68B58D-93BF-437B-B38D-4A967E21E7D6}" type="parTrans" cxnId="{92F04FF7-E046-41BD-8E2D-D06B49DF97D3}">
      <dgm:prSet/>
      <dgm:spPr/>
      <dgm:t>
        <a:bodyPr/>
        <a:lstStyle/>
        <a:p>
          <a:endParaRPr lang="sl-SI"/>
        </a:p>
      </dgm:t>
    </dgm:pt>
    <dgm:pt modelId="{5785118C-F5B9-425E-9750-0283948EF6A5}" type="sibTrans" cxnId="{92F04FF7-E046-41BD-8E2D-D06B49DF97D3}">
      <dgm:prSet/>
      <dgm:spPr/>
      <dgm:t>
        <a:bodyPr/>
        <a:lstStyle/>
        <a:p>
          <a:endParaRPr lang="sl-SI"/>
        </a:p>
      </dgm:t>
    </dgm:pt>
    <dgm:pt modelId="{55F47C2D-BAEF-4184-8E77-A9E9444AE70B}">
      <dgm:prSet phldrT="[besedilo]" custT="1"/>
      <dgm:spPr>
        <a:xfrm>
          <a:off x="7578641" y="205378"/>
          <a:ext cx="3126562" cy="85707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5B9BD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5B9BD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5B9BD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/>
          <a:r>
            <a:rPr lang="sl-SI" sz="2000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-</a:t>
          </a:r>
          <a:endParaRPr lang="sl-SI" sz="2000" dirty="0">
            <a:solidFill>
              <a:sysClr val="windowText" lastClr="00000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188A3B16-6880-4EE7-959A-9815AB222F53}" type="parTrans" cxnId="{C751029D-4D75-4144-9858-ACCA11A5B006}">
      <dgm:prSet/>
      <dgm:spPr/>
      <dgm:t>
        <a:bodyPr/>
        <a:lstStyle/>
        <a:p>
          <a:endParaRPr lang="sl-SI"/>
        </a:p>
      </dgm:t>
    </dgm:pt>
    <dgm:pt modelId="{12177DD6-AF4E-46AA-B45A-4CC263658719}" type="sibTrans" cxnId="{C751029D-4D75-4144-9858-ACCA11A5B006}">
      <dgm:prSet/>
      <dgm:spPr/>
      <dgm:t>
        <a:bodyPr/>
        <a:lstStyle/>
        <a:p>
          <a:endParaRPr lang="sl-SI"/>
        </a:p>
      </dgm:t>
    </dgm:pt>
    <dgm:pt modelId="{219CD09C-8732-4414-8336-F0A3AE7345D1}">
      <dgm:prSet phldrT="[besedilo]" custT="1"/>
      <dgm:spPr>
        <a:xfrm>
          <a:off x="6990" y="2696796"/>
          <a:ext cx="3540924" cy="164721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5B9BD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5B9BD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5B9BD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/>
        <a:lstStyle/>
        <a:p>
          <a:pPr algn="l"/>
          <a:r>
            <a:rPr lang="sl-SI" sz="2000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DELI: -</a:t>
          </a:r>
        </a:p>
        <a:p>
          <a:pPr algn="l"/>
          <a:r>
            <a:rPr lang="sl-SI" sz="2000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         -</a:t>
          </a:r>
        </a:p>
        <a:p>
          <a:pPr algn="l"/>
          <a:r>
            <a:rPr lang="sl-SI" sz="2000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         -</a:t>
          </a:r>
        </a:p>
      </dgm:t>
    </dgm:pt>
    <dgm:pt modelId="{F434FBA0-8010-4BA6-BBFB-EDC615D347B1}" type="sibTrans" cxnId="{7B73D2C4-99CD-4020-9AA8-8596439BA8E2}">
      <dgm:prSet/>
      <dgm:spPr/>
      <dgm:t>
        <a:bodyPr/>
        <a:lstStyle/>
        <a:p>
          <a:endParaRPr lang="sl-SI"/>
        </a:p>
      </dgm:t>
    </dgm:pt>
    <dgm:pt modelId="{01C3E9AF-AC66-4598-93A6-D0DDE505C124}" type="parTrans" cxnId="{7B73D2C4-99CD-4020-9AA8-8596439BA8E2}">
      <dgm:prSet/>
      <dgm:spPr/>
      <dgm:t>
        <a:bodyPr/>
        <a:lstStyle/>
        <a:p>
          <a:endParaRPr lang="sl-SI"/>
        </a:p>
      </dgm:t>
    </dgm:pt>
    <dgm:pt modelId="{D623B7F1-31DA-401B-913D-4FCE98D28455}" type="pres">
      <dgm:prSet presAssocID="{4031C5D7-CC50-475C-B49C-2AA87DD2D19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9BB7E20-5A09-4931-8042-06650DEE083E}" type="pres">
      <dgm:prSet presAssocID="{6F0B2C78-6C12-4A61-9F56-30C6A5E9CD01}" presName="vertOne" presStyleCnt="0"/>
      <dgm:spPr/>
    </dgm:pt>
    <dgm:pt modelId="{AA6F4A48-2D14-4752-9B68-0CA437B6897B}" type="pres">
      <dgm:prSet presAssocID="{6F0B2C78-6C12-4A61-9F56-30C6A5E9CD01}" presName="txOne" presStyleLbl="node0" presStyleIdx="0" presStyleCnt="1" custScaleX="28929" custScaleY="38927" custLinFactNeighborX="-32388" custLinFactNeighborY="59469">
        <dgm:presLayoutVars>
          <dgm:chPref val="3"/>
        </dgm:presLayoutVars>
      </dgm:prSet>
      <dgm:spPr/>
    </dgm:pt>
    <dgm:pt modelId="{F00F9FF1-6A73-44F7-8B90-2BF9D08EA99A}" type="pres">
      <dgm:prSet presAssocID="{6F0B2C78-6C12-4A61-9F56-30C6A5E9CD01}" presName="parTransOne" presStyleCnt="0"/>
      <dgm:spPr/>
    </dgm:pt>
    <dgm:pt modelId="{E7663AD3-0E09-4893-9B17-6EB79C90CF82}" type="pres">
      <dgm:prSet presAssocID="{6F0B2C78-6C12-4A61-9F56-30C6A5E9CD01}" presName="horzOne" presStyleCnt="0"/>
      <dgm:spPr/>
    </dgm:pt>
    <dgm:pt modelId="{BCD23965-EB4B-4155-80AF-215476078988}" type="pres">
      <dgm:prSet presAssocID="{2F2D84DF-CBAF-4126-89C5-E6ED4A5415B1}" presName="vertTwo" presStyleCnt="0"/>
      <dgm:spPr/>
    </dgm:pt>
    <dgm:pt modelId="{6E55B935-371E-4EB6-9DCC-33C5A197D935}" type="pres">
      <dgm:prSet presAssocID="{2F2D84DF-CBAF-4126-89C5-E6ED4A5415B1}" presName="txTwo" presStyleLbl="node2" presStyleIdx="0" presStyleCnt="2" custScaleX="46096" custScaleY="60965" custLinFactNeighborX="25724" custLinFactNeighborY="68000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AD7929E1-9E71-4677-9684-0A1A78A30354}" type="pres">
      <dgm:prSet presAssocID="{2F2D84DF-CBAF-4126-89C5-E6ED4A5415B1}" presName="parTransTwo" presStyleCnt="0"/>
      <dgm:spPr/>
    </dgm:pt>
    <dgm:pt modelId="{C05D2930-7C31-4CB2-9404-F2F087FB6564}" type="pres">
      <dgm:prSet presAssocID="{2F2D84DF-CBAF-4126-89C5-E6ED4A5415B1}" presName="horzTwo" presStyleCnt="0"/>
      <dgm:spPr/>
    </dgm:pt>
    <dgm:pt modelId="{3AB00D6B-C86F-4A4E-85DA-A5D52FAE2FAC}" type="pres">
      <dgm:prSet presAssocID="{219CD09C-8732-4414-8336-F0A3AE7345D1}" presName="vertThree" presStyleCnt="0"/>
      <dgm:spPr/>
    </dgm:pt>
    <dgm:pt modelId="{B67EC681-50C9-4D3D-8FEC-8E84A5950684}" type="pres">
      <dgm:prSet presAssocID="{219CD09C-8732-4414-8336-F0A3AE7345D1}" presName="txThree" presStyleLbl="node3" presStyleIdx="0" presStyleCnt="3" custScaleX="90377" custScaleY="74207" custLinFactNeighborY="-5848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102050BB-016D-4C47-BD61-6369936BEADD}" type="pres">
      <dgm:prSet presAssocID="{219CD09C-8732-4414-8336-F0A3AE7345D1}" presName="horzThree" presStyleCnt="0"/>
      <dgm:spPr/>
    </dgm:pt>
    <dgm:pt modelId="{1BFEADE4-620D-4A6E-9A83-910136897297}" type="pres">
      <dgm:prSet presAssocID="{F434FBA0-8010-4BA6-BBFB-EDC615D347B1}" presName="sibSpaceThree" presStyleCnt="0"/>
      <dgm:spPr/>
    </dgm:pt>
    <dgm:pt modelId="{EDB79469-87E8-417C-BD6B-5AAF27967CBF}" type="pres">
      <dgm:prSet presAssocID="{FBC5DE73-E8C7-41A6-935D-E89338BEFB5E}" presName="vertThree" presStyleCnt="0"/>
      <dgm:spPr/>
    </dgm:pt>
    <dgm:pt modelId="{2AD4778F-A8F9-4AB1-BE7A-0060F6958F0D}" type="pres">
      <dgm:prSet presAssocID="{FBC5DE73-E8C7-41A6-935D-E89338BEFB5E}" presName="txThree" presStyleLbl="node3" presStyleIdx="1" presStyleCnt="3" custScaleX="92303" custScaleY="70611" custLinFactNeighborX="96820" custLinFactNeighborY="-3190">
        <dgm:presLayoutVars>
          <dgm:chPref val="3"/>
        </dgm:presLayoutVars>
      </dgm:prSet>
      <dgm:spPr/>
      <dgm:t>
        <a:bodyPr/>
        <a:lstStyle/>
        <a:p>
          <a:endParaRPr lang="sl-SI"/>
        </a:p>
      </dgm:t>
    </dgm:pt>
    <dgm:pt modelId="{33793C26-FCD0-40DE-91D3-237F800833EB}" type="pres">
      <dgm:prSet presAssocID="{FBC5DE73-E8C7-41A6-935D-E89338BEFB5E}" presName="horzThree" presStyleCnt="0"/>
      <dgm:spPr/>
    </dgm:pt>
    <dgm:pt modelId="{54B179E7-EF7B-46B3-8072-E65FE7313BE0}" type="pres">
      <dgm:prSet presAssocID="{D1E90178-29D1-46B6-9CD8-3A6DF824DC1C}" presName="sibSpaceTwo" presStyleCnt="0"/>
      <dgm:spPr/>
    </dgm:pt>
    <dgm:pt modelId="{55761AB4-2F9C-46D2-9E56-3CAE3871BD72}" type="pres">
      <dgm:prSet presAssocID="{8BF82E70-A370-4051-A6E4-D5CA902B4A66}" presName="vertTwo" presStyleCnt="0"/>
      <dgm:spPr/>
    </dgm:pt>
    <dgm:pt modelId="{2E93511B-9CF2-4A72-9A8B-A95B810CC2C3}" type="pres">
      <dgm:prSet presAssocID="{8BF82E70-A370-4051-A6E4-D5CA902B4A66}" presName="txTwo" presStyleLbl="node2" presStyleIdx="1" presStyleCnt="2" custScaleX="83928" custScaleY="42664" custLinFactY="-30958" custLinFactNeighborX="-94835" custLinFactNeighborY="-100000">
        <dgm:presLayoutVars>
          <dgm:chPref val="3"/>
        </dgm:presLayoutVars>
      </dgm:prSet>
      <dgm:spPr/>
    </dgm:pt>
    <dgm:pt modelId="{CFB12024-4D38-435C-8915-CB6A83424299}" type="pres">
      <dgm:prSet presAssocID="{8BF82E70-A370-4051-A6E4-D5CA902B4A66}" presName="parTransTwo" presStyleCnt="0"/>
      <dgm:spPr/>
    </dgm:pt>
    <dgm:pt modelId="{444F1385-F0AB-478F-A8D0-43D6E651FF21}" type="pres">
      <dgm:prSet presAssocID="{8BF82E70-A370-4051-A6E4-D5CA902B4A66}" presName="horzTwo" presStyleCnt="0"/>
      <dgm:spPr/>
    </dgm:pt>
    <dgm:pt modelId="{98F36ECB-4F5E-410C-93B9-E67710FFB692}" type="pres">
      <dgm:prSet presAssocID="{55F47C2D-BAEF-4184-8E77-A9E9444AE70B}" presName="vertThree" presStyleCnt="0"/>
      <dgm:spPr/>
    </dgm:pt>
    <dgm:pt modelId="{5714868A-172A-4C28-A0D9-31EFC33F2285}" type="pres">
      <dgm:prSet presAssocID="{55F47C2D-BAEF-4184-8E77-A9E9444AE70B}" presName="txThree" presStyleLbl="node3" presStyleIdx="2" presStyleCnt="3" custScaleX="79801" custScaleY="38611" custLinFactNeighborX="-4088" custLinFactNeighborY="-99785">
        <dgm:presLayoutVars>
          <dgm:chPref val="3"/>
        </dgm:presLayoutVars>
      </dgm:prSet>
      <dgm:spPr/>
    </dgm:pt>
    <dgm:pt modelId="{1E214985-89AD-4277-9A56-3DAE3EDD52F6}" type="pres">
      <dgm:prSet presAssocID="{55F47C2D-BAEF-4184-8E77-A9E9444AE70B}" presName="horzThree" presStyleCnt="0"/>
      <dgm:spPr/>
    </dgm:pt>
  </dgm:ptLst>
  <dgm:cxnLst>
    <dgm:cxn modelId="{6FF73301-B39C-4899-AD2A-41FFD1614A29}" type="presOf" srcId="{2F2D84DF-CBAF-4126-89C5-E6ED4A5415B1}" destId="{6E55B935-371E-4EB6-9DCC-33C5A197D935}" srcOrd="0" destOrd="0" presId="urn:microsoft.com/office/officeart/2005/8/layout/hierarchy4"/>
    <dgm:cxn modelId="{26AC8C4D-0CEC-4119-B546-D5ADD63CA743}" type="presOf" srcId="{8BF82E70-A370-4051-A6E4-D5CA902B4A66}" destId="{2E93511B-9CF2-4A72-9A8B-A95B810CC2C3}" srcOrd="0" destOrd="0" presId="urn:microsoft.com/office/officeart/2005/8/layout/hierarchy4"/>
    <dgm:cxn modelId="{708170F8-A97F-47D4-B5FC-8851C2BE920A}" type="presOf" srcId="{FBC5DE73-E8C7-41A6-935D-E89338BEFB5E}" destId="{2AD4778F-A8F9-4AB1-BE7A-0060F6958F0D}" srcOrd="0" destOrd="0" presId="urn:microsoft.com/office/officeart/2005/8/layout/hierarchy4"/>
    <dgm:cxn modelId="{7B73D2C4-99CD-4020-9AA8-8596439BA8E2}" srcId="{2F2D84DF-CBAF-4126-89C5-E6ED4A5415B1}" destId="{219CD09C-8732-4414-8336-F0A3AE7345D1}" srcOrd="0" destOrd="0" parTransId="{01C3E9AF-AC66-4598-93A6-D0DDE505C124}" sibTransId="{F434FBA0-8010-4BA6-BBFB-EDC615D347B1}"/>
    <dgm:cxn modelId="{BD364349-5C53-4480-9E68-8EF979BB84C3}" srcId="{2F2D84DF-CBAF-4126-89C5-E6ED4A5415B1}" destId="{FBC5DE73-E8C7-41A6-935D-E89338BEFB5E}" srcOrd="1" destOrd="0" parTransId="{ED38A14E-EF0D-4730-AFFA-E9A55084E84E}" sibTransId="{F529C2B1-177A-444F-8268-3C9B252A973B}"/>
    <dgm:cxn modelId="{6E9F6691-C9B7-4B37-85AD-1DCBBC27412E}" srcId="{6F0B2C78-6C12-4A61-9F56-30C6A5E9CD01}" destId="{2F2D84DF-CBAF-4126-89C5-E6ED4A5415B1}" srcOrd="0" destOrd="0" parTransId="{415D10E6-BAA2-4FA3-BE8B-9CF94CFCBFCC}" sibTransId="{D1E90178-29D1-46B6-9CD8-3A6DF824DC1C}"/>
    <dgm:cxn modelId="{C751029D-4D75-4144-9858-ACCA11A5B006}" srcId="{8BF82E70-A370-4051-A6E4-D5CA902B4A66}" destId="{55F47C2D-BAEF-4184-8E77-A9E9444AE70B}" srcOrd="0" destOrd="0" parTransId="{188A3B16-6880-4EE7-959A-9815AB222F53}" sibTransId="{12177DD6-AF4E-46AA-B45A-4CC263658719}"/>
    <dgm:cxn modelId="{78E5CCA2-34A4-436E-8112-0AC270676D10}" type="presOf" srcId="{219CD09C-8732-4414-8336-F0A3AE7345D1}" destId="{B67EC681-50C9-4D3D-8FEC-8E84A5950684}" srcOrd="0" destOrd="0" presId="urn:microsoft.com/office/officeart/2005/8/layout/hierarchy4"/>
    <dgm:cxn modelId="{92D49C8A-F668-4F32-9D3C-D6651E7AEA7C}" srcId="{4031C5D7-CC50-475C-B49C-2AA87DD2D193}" destId="{6F0B2C78-6C12-4A61-9F56-30C6A5E9CD01}" srcOrd="0" destOrd="0" parTransId="{214A9715-14E5-473A-B835-F8E3893E8EB3}" sibTransId="{5854E119-6517-448A-AD3A-4A28B540655B}"/>
    <dgm:cxn modelId="{92F04FF7-E046-41BD-8E2D-D06B49DF97D3}" srcId="{6F0B2C78-6C12-4A61-9F56-30C6A5E9CD01}" destId="{8BF82E70-A370-4051-A6E4-D5CA902B4A66}" srcOrd="1" destOrd="0" parTransId="{5E68B58D-93BF-437B-B38D-4A967E21E7D6}" sibTransId="{5785118C-F5B9-425E-9750-0283948EF6A5}"/>
    <dgm:cxn modelId="{B95BC574-8A60-4B11-9F35-05F9B2C20815}" type="presOf" srcId="{55F47C2D-BAEF-4184-8E77-A9E9444AE70B}" destId="{5714868A-172A-4C28-A0D9-31EFC33F2285}" srcOrd="0" destOrd="0" presId="urn:microsoft.com/office/officeart/2005/8/layout/hierarchy4"/>
    <dgm:cxn modelId="{E7A4FEB0-46F4-4FA5-AC34-5CA9CD99EA49}" type="presOf" srcId="{4031C5D7-CC50-475C-B49C-2AA87DD2D193}" destId="{D623B7F1-31DA-401B-913D-4FCE98D28455}" srcOrd="0" destOrd="0" presId="urn:microsoft.com/office/officeart/2005/8/layout/hierarchy4"/>
    <dgm:cxn modelId="{28DB3E24-C9CB-4833-9223-CEBF14DAD077}" type="presOf" srcId="{6F0B2C78-6C12-4A61-9F56-30C6A5E9CD01}" destId="{AA6F4A48-2D14-4752-9B68-0CA437B6897B}" srcOrd="0" destOrd="0" presId="urn:microsoft.com/office/officeart/2005/8/layout/hierarchy4"/>
    <dgm:cxn modelId="{A43E355B-90F2-4BD8-87C9-98833DC6E070}" type="presParOf" srcId="{D623B7F1-31DA-401B-913D-4FCE98D28455}" destId="{09BB7E20-5A09-4931-8042-06650DEE083E}" srcOrd="0" destOrd="0" presId="urn:microsoft.com/office/officeart/2005/8/layout/hierarchy4"/>
    <dgm:cxn modelId="{BC6A40BD-946D-48EC-9582-0A6795EA3C87}" type="presParOf" srcId="{09BB7E20-5A09-4931-8042-06650DEE083E}" destId="{AA6F4A48-2D14-4752-9B68-0CA437B6897B}" srcOrd="0" destOrd="0" presId="urn:microsoft.com/office/officeart/2005/8/layout/hierarchy4"/>
    <dgm:cxn modelId="{6CCFD71D-A976-4170-830A-E5C0C01EE9B7}" type="presParOf" srcId="{09BB7E20-5A09-4931-8042-06650DEE083E}" destId="{F00F9FF1-6A73-44F7-8B90-2BF9D08EA99A}" srcOrd="1" destOrd="0" presId="urn:microsoft.com/office/officeart/2005/8/layout/hierarchy4"/>
    <dgm:cxn modelId="{77DF2D81-C93D-4283-A87E-A2B91C6E970F}" type="presParOf" srcId="{09BB7E20-5A09-4931-8042-06650DEE083E}" destId="{E7663AD3-0E09-4893-9B17-6EB79C90CF82}" srcOrd="2" destOrd="0" presId="urn:microsoft.com/office/officeart/2005/8/layout/hierarchy4"/>
    <dgm:cxn modelId="{1996AD7B-C57E-4689-A8FC-77C61CDC5434}" type="presParOf" srcId="{E7663AD3-0E09-4893-9B17-6EB79C90CF82}" destId="{BCD23965-EB4B-4155-80AF-215476078988}" srcOrd="0" destOrd="0" presId="urn:microsoft.com/office/officeart/2005/8/layout/hierarchy4"/>
    <dgm:cxn modelId="{B4C67DF8-43A7-4114-A325-9A6482234D86}" type="presParOf" srcId="{BCD23965-EB4B-4155-80AF-215476078988}" destId="{6E55B935-371E-4EB6-9DCC-33C5A197D935}" srcOrd="0" destOrd="0" presId="urn:microsoft.com/office/officeart/2005/8/layout/hierarchy4"/>
    <dgm:cxn modelId="{73AAEC92-E4A2-4797-87DB-EABD4B114189}" type="presParOf" srcId="{BCD23965-EB4B-4155-80AF-215476078988}" destId="{AD7929E1-9E71-4677-9684-0A1A78A30354}" srcOrd="1" destOrd="0" presId="urn:microsoft.com/office/officeart/2005/8/layout/hierarchy4"/>
    <dgm:cxn modelId="{51C7DB3B-749B-4BFF-A4D7-59C1A309D432}" type="presParOf" srcId="{BCD23965-EB4B-4155-80AF-215476078988}" destId="{C05D2930-7C31-4CB2-9404-F2F087FB6564}" srcOrd="2" destOrd="0" presId="urn:microsoft.com/office/officeart/2005/8/layout/hierarchy4"/>
    <dgm:cxn modelId="{541F9F28-33B6-40D6-8962-47978750702B}" type="presParOf" srcId="{C05D2930-7C31-4CB2-9404-F2F087FB6564}" destId="{3AB00D6B-C86F-4A4E-85DA-A5D52FAE2FAC}" srcOrd="0" destOrd="0" presId="urn:microsoft.com/office/officeart/2005/8/layout/hierarchy4"/>
    <dgm:cxn modelId="{3312D10E-D94B-47C6-8AAE-8F3DEFF8F27D}" type="presParOf" srcId="{3AB00D6B-C86F-4A4E-85DA-A5D52FAE2FAC}" destId="{B67EC681-50C9-4D3D-8FEC-8E84A5950684}" srcOrd="0" destOrd="0" presId="urn:microsoft.com/office/officeart/2005/8/layout/hierarchy4"/>
    <dgm:cxn modelId="{D759C66B-6D75-489D-B716-6C2D742900E3}" type="presParOf" srcId="{3AB00D6B-C86F-4A4E-85DA-A5D52FAE2FAC}" destId="{102050BB-016D-4C47-BD61-6369936BEADD}" srcOrd="1" destOrd="0" presId="urn:microsoft.com/office/officeart/2005/8/layout/hierarchy4"/>
    <dgm:cxn modelId="{B22657DE-23E0-4492-8518-0F6CEAA027AE}" type="presParOf" srcId="{C05D2930-7C31-4CB2-9404-F2F087FB6564}" destId="{1BFEADE4-620D-4A6E-9A83-910136897297}" srcOrd="1" destOrd="0" presId="urn:microsoft.com/office/officeart/2005/8/layout/hierarchy4"/>
    <dgm:cxn modelId="{DA52B968-4173-4929-B208-CCE887752E4F}" type="presParOf" srcId="{C05D2930-7C31-4CB2-9404-F2F087FB6564}" destId="{EDB79469-87E8-417C-BD6B-5AAF27967CBF}" srcOrd="2" destOrd="0" presId="urn:microsoft.com/office/officeart/2005/8/layout/hierarchy4"/>
    <dgm:cxn modelId="{BD2BF1A8-A12C-4309-A420-0E49381C3A33}" type="presParOf" srcId="{EDB79469-87E8-417C-BD6B-5AAF27967CBF}" destId="{2AD4778F-A8F9-4AB1-BE7A-0060F6958F0D}" srcOrd="0" destOrd="0" presId="urn:microsoft.com/office/officeart/2005/8/layout/hierarchy4"/>
    <dgm:cxn modelId="{A1BEFA72-1D19-49D5-BDFE-7A68F2835B4A}" type="presParOf" srcId="{EDB79469-87E8-417C-BD6B-5AAF27967CBF}" destId="{33793C26-FCD0-40DE-91D3-237F800833EB}" srcOrd="1" destOrd="0" presId="urn:microsoft.com/office/officeart/2005/8/layout/hierarchy4"/>
    <dgm:cxn modelId="{9DA0B5B9-12A1-427F-B1C1-65164717075C}" type="presParOf" srcId="{E7663AD3-0E09-4893-9B17-6EB79C90CF82}" destId="{54B179E7-EF7B-46B3-8072-E65FE7313BE0}" srcOrd="1" destOrd="0" presId="urn:microsoft.com/office/officeart/2005/8/layout/hierarchy4"/>
    <dgm:cxn modelId="{F0C6023B-3B3B-415E-8FF9-5276D71036EC}" type="presParOf" srcId="{E7663AD3-0E09-4893-9B17-6EB79C90CF82}" destId="{55761AB4-2F9C-46D2-9E56-3CAE3871BD72}" srcOrd="2" destOrd="0" presId="urn:microsoft.com/office/officeart/2005/8/layout/hierarchy4"/>
    <dgm:cxn modelId="{0C396435-6E73-4462-9279-D508A09CCDF9}" type="presParOf" srcId="{55761AB4-2F9C-46D2-9E56-3CAE3871BD72}" destId="{2E93511B-9CF2-4A72-9A8B-A95B810CC2C3}" srcOrd="0" destOrd="0" presId="urn:microsoft.com/office/officeart/2005/8/layout/hierarchy4"/>
    <dgm:cxn modelId="{A1E5E79B-43D4-4195-A084-9B1ED7F9D7A0}" type="presParOf" srcId="{55761AB4-2F9C-46D2-9E56-3CAE3871BD72}" destId="{CFB12024-4D38-435C-8915-CB6A83424299}" srcOrd="1" destOrd="0" presId="urn:microsoft.com/office/officeart/2005/8/layout/hierarchy4"/>
    <dgm:cxn modelId="{C5D93475-0506-4A37-983D-A249C47B5D8A}" type="presParOf" srcId="{55761AB4-2F9C-46D2-9E56-3CAE3871BD72}" destId="{444F1385-F0AB-478F-A8D0-43D6E651FF21}" srcOrd="2" destOrd="0" presId="urn:microsoft.com/office/officeart/2005/8/layout/hierarchy4"/>
    <dgm:cxn modelId="{86286F71-51B1-4D76-80FB-721D3A7208EA}" type="presParOf" srcId="{444F1385-F0AB-478F-A8D0-43D6E651FF21}" destId="{98F36ECB-4F5E-410C-93B9-E67710FFB692}" srcOrd="0" destOrd="0" presId="urn:microsoft.com/office/officeart/2005/8/layout/hierarchy4"/>
    <dgm:cxn modelId="{A6E3BFA8-CECA-4D07-B847-E089E203009B}" type="presParOf" srcId="{98F36ECB-4F5E-410C-93B9-E67710FFB692}" destId="{5714868A-172A-4C28-A0D9-31EFC33F2285}" srcOrd="0" destOrd="0" presId="urn:microsoft.com/office/officeart/2005/8/layout/hierarchy4"/>
    <dgm:cxn modelId="{60D10C8B-FCDD-4736-BB0B-D9893B342DF1}" type="presParOf" srcId="{98F36ECB-4F5E-410C-93B9-E67710FFB692}" destId="{1E214985-89AD-4277-9A56-3DAE3EDD52F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6F4A48-2D14-4752-9B68-0CA437B6897B}">
      <dsp:nvSpPr>
        <dsp:cNvPr id="0" name=""/>
        <dsp:cNvSpPr/>
      </dsp:nvSpPr>
      <dsp:spPr>
        <a:xfrm>
          <a:off x="341277" y="181615"/>
          <a:ext cx="3170798" cy="86408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5B9BD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5B9BD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5B9BD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-</a:t>
          </a:r>
          <a:endParaRPr lang="sl-SI" sz="2000" kern="1200" dirty="0">
            <a:solidFill>
              <a:sysClr val="windowText" lastClr="00000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366585" y="206923"/>
        <a:ext cx="3120182" cy="813471"/>
      </dsp:txXfrm>
    </dsp:sp>
    <dsp:sp modelId="{6E55B935-371E-4EB6-9DCC-33C5A197D935}">
      <dsp:nvSpPr>
        <dsp:cNvPr id="0" name=""/>
        <dsp:cNvSpPr/>
      </dsp:nvSpPr>
      <dsp:spPr>
        <a:xfrm>
          <a:off x="3863854" y="1375955"/>
          <a:ext cx="3375085" cy="135327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1800" kern="1200" dirty="0" smtClean="0">
            <a:solidFill>
              <a:sysClr val="windowText" lastClr="00000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1800" kern="1200" dirty="0" smtClean="0">
            <a:solidFill>
              <a:sysClr val="windowText" lastClr="00000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kern="1200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(OPIS RASTLINE)</a:t>
          </a:r>
          <a:endParaRPr lang="sl-SI" sz="1800" kern="1200" dirty="0">
            <a:solidFill>
              <a:sysClr val="windowText" lastClr="00000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3903490" y="1415591"/>
        <a:ext cx="3295813" cy="1274006"/>
      </dsp:txXfrm>
    </dsp:sp>
    <dsp:sp modelId="{B67EC681-50C9-4D3D-8FEC-8E84A5950684}">
      <dsp:nvSpPr>
        <dsp:cNvPr id="0" name=""/>
        <dsp:cNvSpPr/>
      </dsp:nvSpPr>
      <dsp:spPr>
        <a:xfrm>
          <a:off x="6990" y="2696796"/>
          <a:ext cx="3540924" cy="164721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5B9BD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5B9BD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5B9BD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DELI: -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         -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         -</a:t>
          </a:r>
        </a:p>
      </dsp:txBody>
      <dsp:txXfrm>
        <a:off x="55235" y="2745041"/>
        <a:ext cx="3444434" cy="1550729"/>
      </dsp:txXfrm>
    </dsp:sp>
    <dsp:sp modelId="{2AD4778F-A8F9-4AB1-BE7A-0060F6958F0D}">
      <dsp:nvSpPr>
        <dsp:cNvPr id="0" name=""/>
        <dsp:cNvSpPr/>
      </dsp:nvSpPr>
      <dsp:spPr>
        <a:xfrm>
          <a:off x="7336822" y="2755797"/>
          <a:ext cx="3616384" cy="1567396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5B9BD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5B9BD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5B9BD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POSEBNOST: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800" kern="1200" dirty="0" smtClean="0">
              <a:solidFill>
                <a:srgbClr val="0000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- zaradi izsuševanja vlažnih rastišč čedalje redkejša.</a:t>
          </a:r>
          <a:endParaRPr lang="sl-SI" sz="2000" kern="1200" dirty="0" smtClean="0">
            <a:solidFill>
              <a:sysClr val="windowText" lastClr="00000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                         </a:t>
          </a:r>
          <a:endParaRPr lang="sl-SI" sz="2000" kern="1200" dirty="0">
            <a:solidFill>
              <a:sysClr val="windowText" lastClr="00000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7382729" y="2801704"/>
        <a:ext cx="3524570" cy="1475582"/>
      </dsp:txXfrm>
    </dsp:sp>
    <dsp:sp modelId="{2E93511B-9CF2-4A72-9A8B-A95B810CC2C3}">
      <dsp:nvSpPr>
        <dsp:cNvPr id="0" name=""/>
        <dsp:cNvSpPr/>
      </dsp:nvSpPr>
      <dsp:spPr>
        <a:xfrm>
          <a:off x="3942373" y="177547"/>
          <a:ext cx="3288256" cy="947039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5B9BD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5B9BD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5B9BD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-</a:t>
          </a:r>
          <a:endParaRPr lang="sl-SI" sz="2000" kern="1200" dirty="0">
            <a:solidFill>
              <a:sysClr val="windowText" lastClr="00000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3970111" y="205285"/>
        <a:ext cx="3232780" cy="891563"/>
      </dsp:txXfrm>
    </dsp:sp>
    <dsp:sp modelId="{5714868A-172A-4C28-A0D9-31EFC33F2285}">
      <dsp:nvSpPr>
        <dsp:cNvPr id="0" name=""/>
        <dsp:cNvSpPr/>
      </dsp:nvSpPr>
      <dsp:spPr>
        <a:xfrm>
          <a:off x="7578641" y="205378"/>
          <a:ext cx="3126562" cy="857072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5B9BD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rgbClr>
            </a:gs>
            <a:gs pos="50000">
              <a:srgbClr val="5B9BD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5B9BD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-</a:t>
          </a:r>
          <a:endParaRPr lang="sl-SI" sz="2000" kern="1200" dirty="0">
            <a:solidFill>
              <a:sysClr val="windowText" lastClr="00000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7603744" y="230481"/>
        <a:ext cx="3076356" cy="8068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1924-1757-4EA5-B1B4-FC19C410803E}" type="datetimeFigureOut">
              <a:rPr lang="sl-SI" smtClean="0"/>
              <a:t>10. 05. 2020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018F-4D09-4CB7-B805-6DF234B09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0042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1924-1757-4EA5-B1B4-FC19C410803E}" type="datetimeFigureOut">
              <a:rPr lang="sl-SI" smtClean="0"/>
              <a:t>10. 05. 2020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018F-4D09-4CB7-B805-6DF234B09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44087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1924-1757-4EA5-B1B4-FC19C410803E}" type="datetimeFigureOut">
              <a:rPr lang="sl-SI" smtClean="0"/>
              <a:t>10. 05. 2020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018F-4D09-4CB7-B805-6DF234B09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16767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1924-1757-4EA5-B1B4-FC19C410803E}" type="datetimeFigureOut">
              <a:rPr lang="sl-SI" smtClean="0"/>
              <a:t>10. 05. 2020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018F-4D09-4CB7-B805-6DF234B09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17720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1924-1757-4EA5-B1B4-FC19C410803E}" type="datetimeFigureOut">
              <a:rPr lang="sl-SI" smtClean="0"/>
              <a:t>10. 05. 2020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018F-4D09-4CB7-B805-6DF234B09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47004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1924-1757-4EA5-B1B4-FC19C410803E}" type="datetimeFigureOut">
              <a:rPr lang="sl-SI" smtClean="0"/>
              <a:t>10. 05. 2020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018F-4D09-4CB7-B805-6DF234B09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05641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1924-1757-4EA5-B1B4-FC19C410803E}" type="datetimeFigureOut">
              <a:rPr lang="sl-SI" smtClean="0"/>
              <a:t>10. 05. 2020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018F-4D09-4CB7-B805-6DF234B09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84353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1924-1757-4EA5-B1B4-FC19C410803E}" type="datetimeFigureOut">
              <a:rPr lang="sl-SI" smtClean="0"/>
              <a:t>10. 05. 2020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018F-4D09-4CB7-B805-6DF234B09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06602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1924-1757-4EA5-B1B4-FC19C410803E}" type="datetimeFigureOut">
              <a:rPr lang="sl-SI" smtClean="0"/>
              <a:t>10. 05. 2020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018F-4D09-4CB7-B805-6DF234B09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42597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1924-1757-4EA5-B1B4-FC19C410803E}" type="datetimeFigureOut">
              <a:rPr lang="sl-SI" smtClean="0"/>
              <a:t>10. 05. 2020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018F-4D09-4CB7-B805-6DF234B09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3188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1924-1757-4EA5-B1B4-FC19C410803E}" type="datetimeFigureOut">
              <a:rPr lang="sl-SI" smtClean="0"/>
              <a:t>10. 05. 2020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3018F-4D09-4CB7-B805-6DF234B09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42527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B1924-1757-4EA5-B1B4-FC19C410803E}" type="datetimeFigureOut">
              <a:rPr lang="sl-SI" smtClean="0"/>
              <a:t>10. 05. 2020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3018F-4D09-4CB7-B805-6DF234B096B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69631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271451" y="390843"/>
            <a:ext cx="9144000" cy="819648"/>
          </a:xfrm>
        </p:spPr>
        <p:txBody>
          <a:bodyPr>
            <a:normAutofit/>
          </a:bodyPr>
          <a:lstStyle/>
          <a:p>
            <a:r>
              <a:rPr lang="sl-SI" sz="3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OPIS</a:t>
            </a:r>
            <a:endParaRPr lang="sl-SI" sz="32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70560" y="1724297"/>
            <a:ext cx="10345783" cy="4049485"/>
          </a:xfrm>
        </p:spPr>
        <p:txBody>
          <a:bodyPr>
            <a:normAutofit lnSpcReduction="10000"/>
          </a:bodyPr>
          <a:lstStyle/>
          <a:p>
            <a:r>
              <a:rPr lang="sl-SI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OPIS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je besedilo, s katerim predstavimo zunanje značilnosti koga ali česa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sl-SI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Opisujemo: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bitja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predmete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sl-S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kraje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sl-S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postopke,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rastline,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običaje … </a:t>
            </a:r>
          </a:p>
          <a:p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35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>
          <a:xfrm>
            <a:off x="1314994" y="617266"/>
            <a:ext cx="9144000" cy="584517"/>
          </a:xfrm>
        </p:spPr>
        <p:txBody>
          <a:bodyPr>
            <a:normAutofit/>
          </a:bodyPr>
          <a:lstStyle/>
          <a:p>
            <a:r>
              <a:rPr lang="sl-SI" sz="32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Opisujemo</a:t>
            </a:r>
            <a:r>
              <a:rPr lang="sl-SI" sz="3200" u="sng" dirty="0">
                <a:latin typeface="Arial" panose="020B0604020202020204" pitchFamily="34" charset="0"/>
                <a:cs typeface="Arial" panose="020B0604020202020204" pitchFamily="34" charset="0"/>
              </a:rPr>
              <a:t>, kadar: </a:t>
            </a:r>
            <a:endParaRPr lang="sl-SI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>
            <a:off x="1219200" y="1799363"/>
            <a:ext cx="9144000" cy="4183425"/>
          </a:xfrm>
        </p:spPr>
        <p:txBody>
          <a:bodyPr>
            <a:norm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l-SI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Govorimo.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Npr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.: opišemo, kako se pride do določenega kraja, kakšna je stavba, kako pripravimo jed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…)</a:t>
            </a:r>
          </a:p>
          <a:p>
            <a:pPr lvl="0"/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l-SI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Pišemo.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Opisi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so pogosti v leksikonih, učbenikih, znanstvenih knjigah, pa tudi v leposlovju.</a:t>
            </a:r>
          </a:p>
          <a:p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9833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>
          <a:xfrm>
            <a:off x="1524000" y="783771"/>
            <a:ext cx="9144000" cy="748938"/>
          </a:xfrm>
        </p:spPr>
        <p:txBody>
          <a:bodyPr>
            <a:normAutofit fontScale="90000"/>
          </a:bodyPr>
          <a:lstStyle/>
          <a:p>
            <a:r>
              <a:rPr lang="sl-SI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32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sz="32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3200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sz="32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3200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Značilnosti </a:t>
            </a:r>
            <a:r>
              <a:rPr lang="sl-SI" sz="3200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dobrega opisa:</a:t>
            </a:r>
            <a:r>
              <a:rPr lang="sl-SI" dirty="0">
                <a:solidFill>
                  <a:srgbClr val="0070C0"/>
                </a:solidFill>
              </a:rPr>
              <a:t/>
            </a:r>
            <a:br>
              <a:rPr lang="sl-SI" dirty="0">
                <a:solidFill>
                  <a:srgbClr val="0070C0"/>
                </a:solidFill>
              </a:rPr>
            </a:br>
            <a:endParaRPr lang="sl-SI" dirty="0">
              <a:solidFill>
                <a:srgbClr val="0070C0"/>
              </a:solidFill>
            </a:endParaRPr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>
            <a:off x="1524000" y="1114697"/>
            <a:ext cx="9144000" cy="4981303"/>
          </a:xfrm>
        </p:spPr>
        <p:txBody>
          <a:bodyPr>
            <a:normAutofit/>
          </a:bodyPr>
          <a:lstStyle/>
          <a:p>
            <a:pPr lvl="0" algn="l"/>
            <a:r>
              <a:rPr lang="sl-SI" b="1" dirty="0">
                <a:latin typeface="Arial" panose="020B0604020202020204" pitchFamily="34" charset="0"/>
                <a:cs typeface="Arial" panose="020B0604020202020204" pitchFamily="34" charset="0"/>
              </a:rPr>
              <a:t>Natančnost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: navedeni so vsi sestavni deli opisovanega.</a:t>
            </a:r>
          </a:p>
          <a:p>
            <a:pPr lvl="0" algn="l"/>
            <a:r>
              <a:rPr lang="sl-SI" b="1" dirty="0">
                <a:latin typeface="Arial" panose="020B0604020202020204" pitchFamily="34" charset="0"/>
                <a:cs typeface="Arial" panose="020B0604020202020204" pitchFamily="34" charset="0"/>
              </a:rPr>
              <a:t>Jasnost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: ob vsakem sestavnem delu so navedene njegove </a:t>
            </a:r>
            <a:endParaRPr lang="sl-S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/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lastnosti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l"/>
            <a:r>
              <a:rPr lang="sl-SI" b="1" dirty="0">
                <a:latin typeface="Arial" panose="020B0604020202020204" pitchFamily="34" charset="0"/>
                <a:cs typeface="Arial" panose="020B0604020202020204" pitchFamily="34" charset="0"/>
              </a:rPr>
              <a:t>Nazornost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predmet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je predstavljen tako, da si ga bralec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lahko</a:t>
            </a:r>
          </a:p>
          <a:p>
            <a:pPr lvl="0" algn="l"/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predstavlja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l"/>
            <a:r>
              <a:rPr lang="sl-SI" b="1" dirty="0">
                <a:latin typeface="Arial" panose="020B0604020202020204" pitchFamily="34" charset="0"/>
                <a:cs typeface="Arial" panose="020B0604020202020204" pitchFamily="34" charset="0"/>
              </a:rPr>
              <a:t>Jedrnatost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: opis vsebuje le predmet opisovanja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l"/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/>
            <a:r>
              <a:rPr lang="sl-SI" b="1" dirty="0">
                <a:latin typeface="Arial" panose="020B0604020202020204" pitchFamily="34" charset="0"/>
                <a:cs typeface="Arial" panose="020B0604020202020204" pitchFamily="34" charset="0"/>
              </a:rPr>
              <a:t>Zanimivost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: bralec se seznani s prednostmi in pomanjkljivostmi </a:t>
            </a:r>
            <a:endParaRPr lang="sl-S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l"/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opisanega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ali izve kaj zanimivega, manj znanega.</a:t>
            </a:r>
          </a:p>
          <a:p>
            <a:pPr algn="l"/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1080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97280" y="669517"/>
            <a:ext cx="9144000" cy="854483"/>
          </a:xfrm>
        </p:spPr>
        <p:txBody>
          <a:bodyPr>
            <a:normAutofit/>
          </a:bodyPr>
          <a:lstStyle/>
          <a:p>
            <a:r>
              <a:rPr lang="sl-SI" sz="36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Kako tvorimo opis rastline?</a:t>
            </a:r>
            <a:endParaRPr lang="sl-SI" sz="36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668" y="2560320"/>
            <a:ext cx="2402032" cy="1798476"/>
          </a:xfrm>
          <a:prstGeom prst="rect">
            <a:avLst/>
          </a:prstGeom>
        </p:spPr>
      </p:pic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7977" y="1629102"/>
            <a:ext cx="11059885" cy="495457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sl-SI" dirty="0" smtClean="0"/>
              <a:t>                         </a:t>
            </a:r>
            <a:r>
              <a:rPr lang="sl-SI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Preberi podatke o rastlini:</a:t>
            </a:r>
          </a:p>
          <a:p>
            <a:pPr algn="l"/>
            <a:r>
              <a:rPr lang="sl-SI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</a:t>
            </a:r>
            <a:r>
              <a:rPr lang="sl-SI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močvirska spominčica</a:t>
            </a:r>
          </a:p>
          <a:p>
            <a:pPr algn="l"/>
            <a:r>
              <a:rPr lang="sl-SI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- posamezen cvet iz petih modrih </a:t>
            </a:r>
          </a:p>
          <a:p>
            <a:pPr algn="l"/>
            <a:r>
              <a:rPr lang="sl-SI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venčnih listov, plosko razprostrtih</a:t>
            </a:r>
          </a:p>
          <a:p>
            <a:pPr algn="l"/>
            <a:r>
              <a:rPr lang="sl-SI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- srhkolistnice</a:t>
            </a:r>
          </a:p>
          <a:p>
            <a:pPr algn="l"/>
            <a:r>
              <a:rPr lang="sl-SI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- rumen pega na sredini cveta</a:t>
            </a:r>
          </a:p>
          <a:p>
            <a:pPr algn="l"/>
            <a:r>
              <a:rPr lang="sl-SI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- od maja do oktobra</a:t>
            </a:r>
          </a:p>
          <a:p>
            <a:pPr algn="l"/>
            <a:r>
              <a:rPr lang="sl-SI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- stebelni listi suličasti, dlakavi, dolgi do 10 cm</a:t>
            </a:r>
          </a:p>
          <a:p>
            <a:pPr algn="l"/>
            <a:r>
              <a:rPr lang="sl-SI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- steblo štirirobo, dlakavo, gosto olistano</a:t>
            </a:r>
          </a:p>
          <a:p>
            <a:pPr algn="l"/>
            <a:r>
              <a:rPr lang="sl-SI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- močvirni travniki in gozdovi</a:t>
            </a:r>
          </a:p>
          <a:p>
            <a:pPr algn="l"/>
            <a:r>
              <a:rPr lang="sl-SI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- zaradi izsuševanja vlažnih rastišč v naravi čedalje redkejša</a:t>
            </a:r>
          </a:p>
          <a:p>
            <a:pPr algn="l"/>
            <a:r>
              <a:rPr lang="sl-SI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- na vrhu stebla socvetje iz 5 do 20 majhnih cvetov</a:t>
            </a:r>
            <a:endParaRPr lang="sl-SI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1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Miselni vzorec preriši v zvezek in ga dopolni: </a:t>
            </a:r>
            <a:r>
              <a:rPr lang="sl-SI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l-SI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prepiši bistvene podatke</a:t>
            </a:r>
            <a:br>
              <a:rPr lang="sl-SI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pripiši ključne besede</a:t>
            </a:r>
            <a:br>
              <a:rPr lang="sl-SI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(Uporabi prejšnjo prosojnico. Pomagaj si z učbenikom str. 82, 83.)</a:t>
            </a:r>
            <a:endParaRPr lang="sl-SI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Označba mesta vsebin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7696697"/>
              </p:ext>
            </p:extLst>
          </p:nvPr>
        </p:nvGraphicFramePr>
        <p:xfrm>
          <a:off x="298267" y="1628503"/>
          <a:ext cx="10953207" cy="4474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" name="Raven povezovalnik 8"/>
          <p:cNvCxnSpPr/>
          <p:nvPr/>
        </p:nvCxnSpPr>
        <p:spPr>
          <a:xfrm>
            <a:off x="3335383" y="2690949"/>
            <a:ext cx="805543" cy="5747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en povezovalnik 10"/>
          <p:cNvCxnSpPr/>
          <p:nvPr/>
        </p:nvCxnSpPr>
        <p:spPr>
          <a:xfrm flipH="1">
            <a:off x="7541623" y="2690949"/>
            <a:ext cx="949234" cy="5747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en povezovalnik 15"/>
          <p:cNvCxnSpPr/>
          <p:nvPr/>
        </p:nvCxnSpPr>
        <p:spPr>
          <a:xfrm flipH="1">
            <a:off x="5582194" y="2760617"/>
            <a:ext cx="8709" cy="243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ven povezovalnik 21"/>
          <p:cNvCxnSpPr/>
          <p:nvPr/>
        </p:nvCxnSpPr>
        <p:spPr>
          <a:xfrm flipV="1">
            <a:off x="3857897" y="4371703"/>
            <a:ext cx="914400" cy="6008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ven povezovalnik 23"/>
          <p:cNvCxnSpPr/>
          <p:nvPr/>
        </p:nvCxnSpPr>
        <p:spPr>
          <a:xfrm>
            <a:off x="6662057" y="4383904"/>
            <a:ext cx="966652" cy="667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92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54186"/>
          </a:xfrm>
        </p:spPr>
        <p:txBody>
          <a:bodyPr>
            <a:normAutofit/>
          </a:bodyPr>
          <a:lstStyle/>
          <a:p>
            <a:r>
              <a:rPr lang="sl-SI" sz="28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Domača naloga</a:t>
            </a:r>
            <a:endParaRPr lang="sl-SI" sz="28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>
            <a:off x="1524000" y="2217376"/>
            <a:ext cx="9144000" cy="2258830"/>
          </a:xfrm>
        </p:spPr>
        <p:txBody>
          <a:bodyPr>
            <a:noAutofit/>
          </a:bodyPr>
          <a:lstStyle/>
          <a:p>
            <a:pPr algn="l"/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 četrtka, 14. 5. 2020 boš ob miselnem vzorcu opisal/-a </a:t>
            </a:r>
          </a:p>
          <a:p>
            <a:pPr algn="l"/>
            <a:r>
              <a:rPr lang="sl-S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močvirsko spominčico.</a:t>
            </a:r>
          </a:p>
          <a:p>
            <a:pPr algn="l"/>
            <a:r>
              <a:rPr lang="sl-SI" sz="20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Besedilo napiši v zvezek.</a:t>
            </a:r>
          </a:p>
          <a:p>
            <a:pPr algn="l"/>
            <a:endParaRPr lang="sl-SI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sl-SI" sz="16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Opis boš predstavil/-a na četrtkovi video seji.</a:t>
            </a:r>
          </a:p>
          <a:p>
            <a:pPr algn="l"/>
            <a:endParaRPr lang="sl-SI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sl-SI" sz="2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Uspešno delo ti želim.</a:t>
            </a:r>
            <a:endParaRPr lang="sl-SI" sz="20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06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302</Words>
  <Application>Microsoft Office PowerPoint</Application>
  <PresentationFormat>Širokozaslonsko</PresentationFormat>
  <Paragraphs>63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Officeova tema</vt:lpstr>
      <vt:lpstr>OPIS</vt:lpstr>
      <vt:lpstr>Opisujemo, kadar: </vt:lpstr>
      <vt:lpstr>     Značilnosti dobrega opisa: </vt:lpstr>
      <vt:lpstr>Kako tvorimo opis rastline?</vt:lpstr>
      <vt:lpstr>Miselni vzorec preriši v zvezek in ga dopolni:  - prepiši bistvene podatke - pripiši ključne besede (Uporabi prejšnjo prosojnico. Pomagaj si z učbenikom str. 82, 83.)</vt:lpstr>
      <vt:lpstr>Domača naloga</vt:lpstr>
    </vt:vector>
  </TitlesOfParts>
  <Company>MIZS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Tvorjenje opisa</dc:title>
  <dc:creator>Majda</dc:creator>
  <cp:lastModifiedBy>Majda</cp:lastModifiedBy>
  <cp:revision>8</cp:revision>
  <dcterms:created xsi:type="dcterms:W3CDTF">2020-05-10T13:42:19Z</dcterms:created>
  <dcterms:modified xsi:type="dcterms:W3CDTF">2020-05-10T14:46:21Z</dcterms:modified>
</cp:coreProperties>
</file>