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04108" y="392482"/>
            <a:ext cx="8991600" cy="878970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dirty="0" smtClean="0"/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PLOŠČINA – </a:t>
            </a:r>
            <a:r>
              <a:rPr lang="sl-SI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velikost ploskve - </a:t>
            </a:r>
            <a:r>
              <a:rPr lang="sl-SI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sl-SI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83197" y="1103356"/>
            <a:ext cx="8192620" cy="4904667"/>
          </a:xfrm>
        </p:spPr>
        <p:txBody>
          <a:bodyPr>
            <a:normAutofit/>
          </a:bodyPr>
          <a:lstStyle/>
          <a:p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Računamo </a:t>
            </a:r>
            <a:r>
              <a:rPr lang="sl-SI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ploščino</a:t>
            </a: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pravokotnika in kvadrata</a:t>
            </a:r>
          </a:p>
          <a:p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800" dirty="0" smtClean="0"/>
              <a:t>C</a:t>
            </a:r>
            <a:endParaRPr lang="sl-SI" sz="1800" dirty="0"/>
          </a:p>
          <a:p>
            <a:endParaRPr lang="sl-SI" sz="2800" dirty="0"/>
          </a:p>
          <a:p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2050759" y="3601103"/>
            <a:ext cx="4027823" cy="2055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Raven povezovalnik 6"/>
          <p:cNvCxnSpPr/>
          <p:nvPr/>
        </p:nvCxnSpPr>
        <p:spPr>
          <a:xfrm>
            <a:off x="2050759" y="4127863"/>
            <a:ext cx="4027824" cy="17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en povezovalnik 8"/>
          <p:cNvCxnSpPr>
            <a:stCxn id="5" idx="1"/>
            <a:endCxn id="5" idx="3"/>
          </p:cNvCxnSpPr>
          <p:nvPr/>
        </p:nvCxnSpPr>
        <p:spPr>
          <a:xfrm>
            <a:off x="2050759" y="4628714"/>
            <a:ext cx="40278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2050759" y="5120640"/>
            <a:ext cx="4027824" cy="26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aven povezovalnik 35"/>
          <p:cNvCxnSpPr/>
          <p:nvPr/>
        </p:nvCxnSpPr>
        <p:spPr>
          <a:xfrm>
            <a:off x="2621280" y="3601103"/>
            <a:ext cx="8709" cy="2055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aven povezovalnik 36"/>
          <p:cNvCxnSpPr/>
          <p:nvPr/>
        </p:nvCxnSpPr>
        <p:spPr>
          <a:xfrm>
            <a:off x="3209271" y="3607470"/>
            <a:ext cx="8709" cy="2055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aven povezovalnik 37"/>
          <p:cNvCxnSpPr/>
          <p:nvPr/>
        </p:nvCxnSpPr>
        <p:spPr>
          <a:xfrm>
            <a:off x="3797262" y="3607470"/>
            <a:ext cx="8709" cy="2055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aven povezovalnik 38"/>
          <p:cNvCxnSpPr/>
          <p:nvPr/>
        </p:nvCxnSpPr>
        <p:spPr>
          <a:xfrm>
            <a:off x="4385253" y="3607470"/>
            <a:ext cx="8709" cy="2055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Raven povezovalnik 39"/>
          <p:cNvCxnSpPr/>
          <p:nvPr/>
        </p:nvCxnSpPr>
        <p:spPr>
          <a:xfrm>
            <a:off x="4945212" y="3607470"/>
            <a:ext cx="8709" cy="2055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aven povezovalnik 40"/>
          <p:cNvCxnSpPr/>
          <p:nvPr/>
        </p:nvCxnSpPr>
        <p:spPr>
          <a:xfrm>
            <a:off x="5542274" y="3594736"/>
            <a:ext cx="8709" cy="2055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PoljeZBesedilom 44"/>
          <p:cNvSpPr txBox="1"/>
          <p:nvPr/>
        </p:nvSpPr>
        <p:spPr>
          <a:xfrm>
            <a:off x="9681755" y="171341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46" name="PoljeZBesedilom 45"/>
          <p:cNvSpPr txBox="1"/>
          <p:nvPr/>
        </p:nvSpPr>
        <p:spPr>
          <a:xfrm>
            <a:off x="3226529" y="4665673"/>
            <a:ext cx="1959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l-SI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l-SI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Pravokotnik 52"/>
          <p:cNvSpPr/>
          <p:nvPr/>
        </p:nvSpPr>
        <p:spPr>
          <a:xfrm>
            <a:off x="6686250" y="2263881"/>
            <a:ext cx="3032759" cy="303275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   cm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l-SI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l-SI" dirty="0"/>
          </a:p>
        </p:txBody>
      </p:sp>
      <p:cxnSp>
        <p:nvCxnSpPr>
          <p:cNvPr id="57" name="Raven povezovalnik 56"/>
          <p:cNvCxnSpPr/>
          <p:nvPr/>
        </p:nvCxnSpPr>
        <p:spPr>
          <a:xfrm flipV="1">
            <a:off x="6712208" y="4831333"/>
            <a:ext cx="2963914" cy="151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Raven povezovalnik 61"/>
          <p:cNvCxnSpPr/>
          <p:nvPr/>
        </p:nvCxnSpPr>
        <p:spPr>
          <a:xfrm flipV="1">
            <a:off x="6694715" y="4284617"/>
            <a:ext cx="3015830" cy="26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Raven povezovalnik 64"/>
          <p:cNvCxnSpPr/>
          <p:nvPr/>
        </p:nvCxnSpPr>
        <p:spPr>
          <a:xfrm>
            <a:off x="6677786" y="3771553"/>
            <a:ext cx="30327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Raven povezovalnik 66"/>
          <p:cNvCxnSpPr/>
          <p:nvPr/>
        </p:nvCxnSpPr>
        <p:spPr>
          <a:xfrm>
            <a:off x="6677786" y="3337504"/>
            <a:ext cx="29964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Raven povezovalnik 68"/>
          <p:cNvCxnSpPr/>
          <p:nvPr/>
        </p:nvCxnSpPr>
        <p:spPr>
          <a:xfrm>
            <a:off x="6694715" y="2787832"/>
            <a:ext cx="3032759" cy="34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Raven povezovalnik 69"/>
          <p:cNvCxnSpPr/>
          <p:nvPr/>
        </p:nvCxnSpPr>
        <p:spPr>
          <a:xfrm>
            <a:off x="7179095" y="2285599"/>
            <a:ext cx="26942" cy="30110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Raven povezovalnik 75"/>
          <p:cNvCxnSpPr/>
          <p:nvPr/>
        </p:nvCxnSpPr>
        <p:spPr>
          <a:xfrm>
            <a:off x="7670016" y="2294936"/>
            <a:ext cx="0" cy="299259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Raven povezovalnik 76"/>
          <p:cNvCxnSpPr/>
          <p:nvPr/>
        </p:nvCxnSpPr>
        <p:spPr>
          <a:xfrm>
            <a:off x="8176016" y="2263881"/>
            <a:ext cx="0" cy="2992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en povezovalnik 77"/>
          <p:cNvCxnSpPr/>
          <p:nvPr/>
        </p:nvCxnSpPr>
        <p:spPr>
          <a:xfrm>
            <a:off x="8693273" y="2263880"/>
            <a:ext cx="0" cy="2992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Raven povezovalnik 78"/>
          <p:cNvCxnSpPr/>
          <p:nvPr/>
        </p:nvCxnSpPr>
        <p:spPr>
          <a:xfrm>
            <a:off x="9215788" y="2263880"/>
            <a:ext cx="0" cy="2992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PoljeZBesedilom 7"/>
          <p:cNvSpPr txBox="1"/>
          <p:nvPr/>
        </p:nvSpPr>
        <p:spPr>
          <a:xfrm>
            <a:off x="1818544" y="5650336"/>
            <a:ext cx="61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6545261" y="5328998"/>
            <a:ext cx="61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5936989" y="5649958"/>
            <a:ext cx="61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9582904" y="5280626"/>
            <a:ext cx="61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9617956" y="1976540"/>
            <a:ext cx="61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C</a:t>
            </a:r>
          </a:p>
        </p:txBody>
      </p:sp>
      <p:sp>
        <p:nvSpPr>
          <p:cNvPr id="34" name="PoljeZBesedilom 33"/>
          <p:cNvSpPr txBox="1"/>
          <p:nvPr/>
        </p:nvSpPr>
        <p:spPr>
          <a:xfrm>
            <a:off x="6467773" y="1943745"/>
            <a:ext cx="61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</a:t>
            </a:r>
          </a:p>
        </p:txBody>
      </p:sp>
      <p:sp>
        <p:nvSpPr>
          <p:cNvPr id="42" name="PoljeZBesedilom 41"/>
          <p:cNvSpPr txBox="1"/>
          <p:nvPr/>
        </p:nvSpPr>
        <p:spPr>
          <a:xfrm>
            <a:off x="1883197" y="3219930"/>
            <a:ext cx="61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3474559" y="5638691"/>
            <a:ext cx="329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8009920" y="5227583"/>
            <a:ext cx="6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a</a:t>
            </a:r>
          </a:p>
        </p:txBody>
      </p:sp>
      <p:sp>
        <p:nvSpPr>
          <p:cNvPr id="44" name="PoljeZBesedilom 43"/>
          <p:cNvSpPr txBox="1"/>
          <p:nvPr/>
        </p:nvSpPr>
        <p:spPr>
          <a:xfrm>
            <a:off x="9712660" y="3485612"/>
            <a:ext cx="6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a</a:t>
            </a:r>
          </a:p>
        </p:txBody>
      </p:sp>
      <p:sp>
        <p:nvSpPr>
          <p:cNvPr id="47" name="PoljeZBesedilom 46"/>
          <p:cNvSpPr txBox="1"/>
          <p:nvPr/>
        </p:nvSpPr>
        <p:spPr>
          <a:xfrm>
            <a:off x="6089535" y="4325707"/>
            <a:ext cx="6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27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022131" y="511847"/>
            <a:ext cx="7729728" cy="951193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Najprej ponovi:</a:t>
            </a:r>
            <a:br>
              <a:rPr lang="sl-SI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enote za merjenje ploščine – </a:t>
            </a:r>
            <a:r>
              <a:rPr lang="sl-SI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zapisuješ v zvezek)</a:t>
            </a:r>
            <a:r>
              <a:rPr lang="sl-SI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2022131" y="1943363"/>
            <a:ext cx="97797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Naštej enote za merjenje ploščine, ki si jih spoznal/-a.</a:t>
            </a:r>
          </a:p>
          <a:p>
            <a:pPr marL="342900" indent="-342900">
              <a:buAutoNum type="arabicPeriod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Razmisli o odnosih med njimi.</a:t>
            </a:r>
          </a:p>
          <a:p>
            <a:pPr marL="342900" indent="-342900">
              <a:buAutoNum type="arabicPeriod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Pretvarjaj:</a:t>
            </a:r>
          </a:p>
          <a:p>
            <a:pPr marL="342900" indent="-342900">
              <a:buAutoNum type="arabicPeriod"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= _____ dm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380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= ______ 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_____ 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l-SI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4 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18 dm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= ______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745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= _____ 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_____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2 dm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8 cm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= ______ cm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1489 cm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= _____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_____ cm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26 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= _______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509 cm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= ______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_____ cm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351564" y="311548"/>
            <a:ext cx="7729728" cy="98602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l-SI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Pravokotnik – </a:t>
            </a:r>
            <a:r>
              <a:rPr lang="sl-SI" sz="160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nasprotni stranici sta enako dolgi</a:t>
            </a:r>
            <a:endParaRPr lang="sl-SI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78673"/>
              </p:ext>
            </p:extLst>
          </p:nvPr>
        </p:nvGraphicFramePr>
        <p:xfrm>
          <a:off x="2231131" y="1866146"/>
          <a:ext cx="3577488" cy="203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48">
                  <a:extLst>
                    <a:ext uri="{9D8B030D-6E8A-4147-A177-3AD203B41FA5}">
                      <a16:colId xmlns:a16="http://schemas.microsoft.com/office/drawing/2014/main" val="1897743757"/>
                    </a:ext>
                  </a:extLst>
                </a:gridCol>
                <a:gridCol w="596248">
                  <a:extLst>
                    <a:ext uri="{9D8B030D-6E8A-4147-A177-3AD203B41FA5}">
                      <a16:colId xmlns:a16="http://schemas.microsoft.com/office/drawing/2014/main" val="2627818892"/>
                    </a:ext>
                  </a:extLst>
                </a:gridCol>
                <a:gridCol w="596248">
                  <a:extLst>
                    <a:ext uri="{9D8B030D-6E8A-4147-A177-3AD203B41FA5}">
                      <a16:colId xmlns:a16="http://schemas.microsoft.com/office/drawing/2014/main" val="2516547412"/>
                    </a:ext>
                  </a:extLst>
                </a:gridCol>
                <a:gridCol w="596248">
                  <a:extLst>
                    <a:ext uri="{9D8B030D-6E8A-4147-A177-3AD203B41FA5}">
                      <a16:colId xmlns:a16="http://schemas.microsoft.com/office/drawing/2014/main" val="911178585"/>
                    </a:ext>
                  </a:extLst>
                </a:gridCol>
                <a:gridCol w="600311">
                  <a:extLst>
                    <a:ext uri="{9D8B030D-6E8A-4147-A177-3AD203B41FA5}">
                      <a16:colId xmlns:a16="http://schemas.microsoft.com/office/drawing/2014/main" val="660095569"/>
                    </a:ext>
                  </a:extLst>
                </a:gridCol>
                <a:gridCol w="592185">
                  <a:extLst>
                    <a:ext uri="{9D8B030D-6E8A-4147-A177-3AD203B41FA5}">
                      <a16:colId xmlns:a16="http://schemas.microsoft.com/office/drawing/2014/main" val="201689718"/>
                    </a:ext>
                  </a:extLst>
                </a:gridCol>
              </a:tblGrid>
              <a:tr h="509385"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89915"/>
                  </a:ext>
                </a:extLst>
              </a:tr>
              <a:tr h="509385"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378227"/>
                  </a:ext>
                </a:extLst>
              </a:tr>
              <a:tr h="509385"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97358"/>
                  </a:ext>
                </a:extLst>
              </a:tr>
              <a:tr h="509385"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700" dirty="0"/>
                    </a:p>
                  </a:txBody>
                  <a:tcPr marL="91148" marR="91148" marT="45574" marB="455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847196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8090263" y="2524060"/>
            <a:ext cx="410173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olžina = a = 7 cm</a:t>
            </a:r>
          </a:p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irina = b = 4 cm</a:t>
            </a:r>
          </a:p>
          <a:p>
            <a:endParaRPr lang="sl-SI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 6 </a:t>
            </a:r>
            <a:r>
              <a:rPr lang="sl-SI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sl-SI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l-SI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sl-SI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  <a:p>
            <a:r>
              <a:rPr lang="sl-SI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 = 24 </a:t>
            </a:r>
            <a:r>
              <a:rPr lang="sl-SI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l-SI" sz="4400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1767839" y="3833286"/>
            <a:ext cx="63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     A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5587244" y="383328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  B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617724" y="145317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2009756" y="147125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3818707" y="381916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5881947" y="2645617"/>
            <a:ext cx="25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5172547" y="1822503"/>
            <a:ext cx="63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l-SI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l-SI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oljeZBesedilom 20"/>
          <p:cNvSpPr txBox="1"/>
          <p:nvPr/>
        </p:nvSpPr>
        <p:spPr>
          <a:xfrm>
            <a:off x="407381" y="5531401"/>
            <a:ext cx="6324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olžina = 6 stolpcev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irina = 4 vrstice 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oljeZBesedilom 21"/>
          <p:cNvSpPr txBox="1"/>
          <p:nvPr/>
        </p:nvSpPr>
        <p:spPr>
          <a:xfrm>
            <a:off x="290327" y="4251256"/>
            <a:ext cx="676980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Koliko kvadratkov meri ploščina narisanega pravokotnika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sl-SI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Preštej!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Ploščina pravokotnika je 24 kvadratkov.</a:t>
            </a:r>
            <a:endParaRPr lang="sl-SI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avokotnik 22"/>
          <p:cNvSpPr/>
          <p:nvPr/>
        </p:nvSpPr>
        <p:spPr>
          <a:xfrm>
            <a:off x="6461314" y="1562778"/>
            <a:ext cx="555612" cy="5556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l-SI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Desni zaviti oklepaj 23"/>
          <p:cNvSpPr/>
          <p:nvPr/>
        </p:nvSpPr>
        <p:spPr>
          <a:xfrm>
            <a:off x="2637657" y="5580032"/>
            <a:ext cx="202380" cy="5490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PoljeZBesedilom 24"/>
          <p:cNvSpPr txBox="1"/>
          <p:nvPr/>
        </p:nvSpPr>
        <p:spPr>
          <a:xfrm>
            <a:off x="2974498" y="5645266"/>
            <a:ext cx="3622767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RAČUNAMO: 6 </a:t>
            </a:r>
            <a:r>
              <a:rPr lang="sl-SI" sz="1600" b="1" baseline="30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l-SI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= 24 kvadratkov</a:t>
            </a:r>
          </a:p>
          <a:p>
            <a:endParaRPr lang="sl-S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600" b="1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b="1" baseline="30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</a:p>
          <a:p>
            <a:endParaRPr lang="sl-SI" sz="1600" b="1" baseline="30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Raven puščični povezovalnik 26"/>
          <p:cNvCxnSpPr/>
          <p:nvPr/>
        </p:nvCxnSpPr>
        <p:spPr>
          <a:xfrm flipV="1">
            <a:off x="5934933" y="1909230"/>
            <a:ext cx="495418" cy="156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17628" y="485720"/>
            <a:ext cx="7729728" cy="1003446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KVADRAT – </a:t>
            </a:r>
            <a:r>
              <a:rPr lang="sl-SI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vse stranice so enako dolge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02987" y="1619795"/>
            <a:ext cx="11732259" cy="4815840"/>
          </a:xfrm>
          <a:ln>
            <a:noFill/>
          </a:ln>
        </p:spPr>
        <p:txBody>
          <a:bodyPr/>
          <a:lstStyle/>
          <a:p>
            <a:pPr marL="0" fontAlgn="t">
              <a:spcBef>
                <a:spcPts val="0"/>
              </a:spcBef>
            </a:pPr>
            <a:endParaRPr lang="sl-SI" dirty="0" smtClean="0">
              <a:latin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sl-SI" sz="17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27657"/>
              </p:ext>
            </p:extLst>
          </p:nvPr>
        </p:nvGraphicFramePr>
        <p:xfrm>
          <a:off x="574957" y="2267766"/>
          <a:ext cx="3567600" cy="361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600">
                  <a:extLst>
                    <a:ext uri="{9D8B030D-6E8A-4147-A177-3AD203B41FA5}">
                      <a16:colId xmlns:a16="http://schemas.microsoft.com/office/drawing/2014/main" val="2201037715"/>
                    </a:ext>
                  </a:extLst>
                </a:gridCol>
                <a:gridCol w="594600">
                  <a:extLst>
                    <a:ext uri="{9D8B030D-6E8A-4147-A177-3AD203B41FA5}">
                      <a16:colId xmlns:a16="http://schemas.microsoft.com/office/drawing/2014/main" val="2188211970"/>
                    </a:ext>
                  </a:extLst>
                </a:gridCol>
                <a:gridCol w="594600">
                  <a:extLst>
                    <a:ext uri="{9D8B030D-6E8A-4147-A177-3AD203B41FA5}">
                      <a16:colId xmlns:a16="http://schemas.microsoft.com/office/drawing/2014/main" val="3441384867"/>
                    </a:ext>
                  </a:extLst>
                </a:gridCol>
                <a:gridCol w="594600">
                  <a:extLst>
                    <a:ext uri="{9D8B030D-6E8A-4147-A177-3AD203B41FA5}">
                      <a16:colId xmlns:a16="http://schemas.microsoft.com/office/drawing/2014/main" val="3250094794"/>
                    </a:ext>
                  </a:extLst>
                </a:gridCol>
                <a:gridCol w="594600">
                  <a:extLst>
                    <a:ext uri="{9D8B030D-6E8A-4147-A177-3AD203B41FA5}">
                      <a16:colId xmlns:a16="http://schemas.microsoft.com/office/drawing/2014/main" val="1689777457"/>
                    </a:ext>
                  </a:extLst>
                </a:gridCol>
                <a:gridCol w="594600">
                  <a:extLst>
                    <a:ext uri="{9D8B030D-6E8A-4147-A177-3AD203B41FA5}">
                      <a16:colId xmlns:a16="http://schemas.microsoft.com/office/drawing/2014/main" val="467033549"/>
                    </a:ext>
                  </a:extLst>
                </a:gridCol>
              </a:tblGrid>
              <a:tr h="595791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r>
                        <a:rPr lang="sl-SI" sz="1800" b="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864213"/>
                  </a:ext>
                </a:extLst>
              </a:tr>
              <a:tr h="595791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322471"/>
                  </a:ext>
                </a:extLst>
              </a:tr>
              <a:tr h="595791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65595"/>
                  </a:ext>
                </a:extLst>
              </a:tr>
              <a:tr h="595791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649265"/>
                  </a:ext>
                </a:extLst>
              </a:tr>
              <a:tr h="595791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35034"/>
                  </a:ext>
                </a:extLst>
              </a:tr>
              <a:tr h="595791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024090"/>
                  </a:ext>
                </a:extLst>
              </a:tr>
            </a:tbl>
          </a:graphicData>
        </a:graphic>
      </p:graphicFrame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606" y="1684347"/>
            <a:ext cx="597460" cy="57307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90544">
            <a:off x="4182513" y="2306314"/>
            <a:ext cx="579170" cy="243861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4929412" y="4297290"/>
            <a:ext cx="3814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olžina = a = 6 cm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širina = a = 6 cm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297341" y="5803938"/>
            <a:ext cx="836023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4093389" y="3732178"/>
            <a:ext cx="836023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302987" y="5854659"/>
            <a:ext cx="80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A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3979444" y="5870170"/>
            <a:ext cx="82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3986004" y="1978067"/>
            <a:ext cx="621489" cy="38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388647" y="1947800"/>
            <a:ext cx="63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19" name="Pravokotnik 18"/>
          <p:cNvSpPr/>
          <p:nvPr/>
        </p:nvSpPr>
        <p:spPr>
          <a:xfrm>
            <a:off x="4929412" y="2398125"/>
            <a:ext cx="625283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Koliko kvadratkov meri ploščina narisanega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kvadrata?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Preštej!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dolžina = a = 6 stolpcev   </a:t>
            </a:r>
            <a:r>
              <a:rPr lang="sl-SI" sz="1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RAČUNAMO</a:t>
            </a:r>
            <a:r>
              <a:rPr lang="sl-SI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6 </a:t>
            </a:r>
            <a:r>
              <a:rPr lang="sl-SI" sz="1500" b="1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l-SI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= 36 kvadratkov</a:t>
            </a:r>
            <a:endParaRPr lang="sl-SI" sz="1500" b="1" baseline="30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širina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a = 6 vrstic        </a:t>
            </a:r>
          </a:p>
          <a:p>
            <a:r>
              <a:rPr lang="sl-SI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Ploščina </a:t>
            </a:r>
            <a:r>
              <a:rPr lang="sl-SI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kvadrata je 36 kvadratkov</a:t>
            </a:r>
            <a:r>
              <a:rPr lang="sl-SI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sl-S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sl-SI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sl-SI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sl-SI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  <a:p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sl-S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sl-SI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l-SI" sz="4000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sl-SI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823" y="3317256"/>
            <a:ext cx="207282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600200" y="331522"/>
            <a:ext cx="8991600" cy="678672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Računamo ploščino</a:t>
            </a:r>
            <a:b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Učbenik: 129/6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5548448" y="1262743"/>
            <a:ext cx="5546271" cy="5595257"/>
          </a:xfrm>
        </p:spPr>
        <p:txBody>
          <a:bodyPr/>
          <a:lstStyle/>
          <a:p>
            <a:pPr algn="l"/>
            <a:r>
              <a:rPr lang="sl-SI" b="1" dirty="0">
                <a:solidFill>
                  <a:srgbClr val="FFFF00"/>
                </a:solidFill>
              </a:rPr>
              <a:t>I</a:t>
            </a:r>
            <a:r>
              <a:rPr lang="sl-SI" b="1" dirty="0" smtClean="0">
                <a:solidFill>
                  <a:srgbClr val="FFFF00"/>
                </a:solidFill>
              </a:rPr>
              <a:t>zračunaj ploščino igrišča.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6" name="Slika 5" descr="DIPLOMSKA NALOG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8" y="1828363"/>
            <a:ext cx="4867004" cy="2440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jeZBesedilom 1"/>
          <p:cNvSpPr txBox="1"/>
          <p:nvPr/>
        </p:nvSpPr>
        <p:spPr>
          <a:xfrm>
            <a:off x="2463981" y="1363965"/>
            <a:ext cx="1645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m</a:t>
            </a:r>
            <a:endParaRPr lang="sl-SI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Raven puščični povezovalnik 6"/>
          <p:cNvCxnSpPr/>
          <p:nvPr/>
        </p:nvCxnSpPr>
        <p:spPr>
          <a:xfrm flipV="1">
            <a:off x="435428" y="1639842"/>
            <a:ext cx="4867004" cy="486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5416731" y="1828363"/>
            <a:ext cx="17418" cy="24401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 rot="16200000">
            <a:off x="4958693" y="2446204"/>
            <a:ext cx="1193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</a:t>
            </a:r>
            <a:endParaRPr lang="sl-SI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5693730" y="1688486"/>
            <a:ext cx="57319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Podatki:</a:t>
            </a:r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l-SI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olžina = 28 m</a:t>
            </a:r>
          </a:p>
          <a:p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sl-SI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irina = 15 m </a:t>
            </a:r>
          </a:p>
          <a:p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28 m </a:t>
            </a:r>
            <a:r>
              <a:rPr lang="he-I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ּ</a:t>
            </a: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l-SI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</a:t>
            </a:r>
          </a:p>
          <a:p>
            <a:r>
              <a:rPr lang="sl-SI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420 m</a:t>
            </a:r>
            <a:r>
              <a:rPr lang="sl-SI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NALOGA</a:t>
            </a:r>
          </a:p>
          <a:p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zračunaj, koliko meri ploščina polovice košarkarskega  igrišča.</a:t>
            </a:r>
          </a:p>
          <a:p>
            <a:r>
              <a:rPr lang="sl-SI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sl-SI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566057" y="5338354"/>
            <a:ext cx="3875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 izziv:</a:t>
            </a:r>
          </a:p>
          <a:p>
            <a: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Kolikšna je ploščina igrišča, če dolžino in širino tega igrišča razpoloviš?</a:t>
            </a:r>
          </a:p>
        </p:txBody>
      </p:sp>
    </p:spTree>
    <p:extLst>
      <p:ext uri="{BB962C8B-B14F-4D97-AF65-F5344CB8AC3E}">
        <p14:creationId xmlns:p14="http://schemas.microsoft.com/office/powerpoint/2010/main" val="9139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965524" y="276715"/>
            <a:ext cx="7729728" cy="698645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sl-SI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Domača naloga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1132114" y="818606"/>
            <a:ext cx="956201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Nariši pravokotnik in kvadrat z danimi podatki:</a:t>
            </a:r>
          </a:p>
          <a:p>
            <a:endParaRPr lang="sl-SI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sl-SI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pravokotnik:                                                                b</a:t>
            </a:r>
            <a:r>
              <a:rPr lang="sl-SI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kvadrat</a:t>
            </a:r>
            <a:endParaRPr lang="sl-SI" b="1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</a:t>
            </a:r>
          </a:p>
          <a:p>
            <a:r>
              <a:rPr lang="sl-SI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a= 6 cm                                                                          a = 43 mm </a:t>
            </a:r>
          </a:p>
          <a:p>
            <a:r>
              <a:rPr lang="sl-SI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 = 2 cm</a:t>
            </a:r>
          </a:p>
          <a:p>
            <a:endParaRPr lang="sl-SI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Izračunaj </a:t>
            </a:r>
            <a:r>
              <a:rPr lang="sl-SI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ploščino </a:t>
            </a:r>
            <a:r>
              <a:rPr lang="sl-SI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obseg</a:t>
            </a:r>
            <a:r>
              <a:rPr lang="sl-SI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obeh likov</a:t>
            </a:r>
            <a:r>
              <a:rPr lang="sl-SI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Vabim te, da se spopadeš z naslednjim izzivom:</a:t>
            </a:r>
          </a:p>
          <a:p>
            <a:endParaRPr lang="sl-SI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Kolikšna </a:t>
            </a:r>
            <a:r>
              <a:rPr lang="sl-SI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ploščina igrišča, če dolžino in širino tega igrišča razpoloviš</a:t>
            </a:r>
            <a:r>
              <a:rPr lang="sl-SI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sl-SI" b="1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Primerjaj ta rezultat z rezultatom velikosti ploščine polovice igrišča.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Razmišljaj, zakaj se rezultata razlikujeta.</a:t>
            </a:r>
          </a:p>
          <a:p>
            <a:endParaRPr lang="sl-SI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b="1" baseline="300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Razpravljali bomo na video </a:t>
            </a:r>
            <a:r>
              <a:rPr lang="sl-SI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konferenci – PONEDELJEK. 4. 5. 2020, OB 10.30 uri.</a:t>
            </a:r>
            <a:endParaRPr lang="sl-SI" b="1" baseline="30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Kaj pa: zmorem tudi to? Naj ti bo dodatni izziv. </a:t>
            </a:r>
            <a:r>
              <a:rPr lang="sl-SI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Uporabi </a:t>
            </a:r>
            <a:r>
              <a:rPr lang="sl-SI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učbenik str. 129</a:t>
            </a:r>
            <a:r>
              <a:rPr lang="sl-SI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(Če se boš odločil/-a za reševanje te naloge mi rešitve pošlji.)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solidFill>
                <a:srgbClr val="3333CC"/>
              </a:solidFill>
            </a:endParaRPr>
          </a:p>
        </p:txBody>
      </p:sp>
      <p:cxnSp>
        <p:nvCxnSpPr>
          <p:cNvPr id="6" name="Raven puščični povezovalnik 5"/>
          <p:cNvCxnSpPr/>
          <p:nvPr/>
        </p:nvCxnSpPr>
        <p:spPr>
          <a:xfrm>
            <a:off x="3718561" y="4970744"/>
            <a:ext cx="8708" cy="34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Raven povezovalnik 2"/>
          <p:cNvCxnSpPr/>
          <p:nvPr/>
        </p:nvCxnSpPr>
        <p:spPr>
          <a:xfrm>
            <a:off x="1132114" y="3100251"/>
            <a:ext cx="92397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2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839251" y="180920"/>
            <a:ext cx="7729728" cy="681228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Rešitve današnjega dela</a:t>
            </a:r>
            <a:endParaRPr lang="sl-SI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1739975" y="1027610"/>
            <a:ext cx="908478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6 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380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l-SI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4 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18 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418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745 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2 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8 cm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208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1489 cm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26 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4 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2 604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509 cm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NALOGA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Izračunaj, koliko meri ploščina 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polovice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košarkarskega  igrišča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420 m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Polovica od 420 m</a:t>
            </a:r>
            <a:r>
              <a:rPr lang="sl-SI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420 m</a:t>
            </a:r>
            <a:r>
              <a:rPr lang="sl-SI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2 = 210 m</a:t>
            </a:r>
            <a:r>
              <a:rPr lang="sl-SI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Ploščina 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polovice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košarkarskega 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igrišča meri 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1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614569" y="189630"/>
            <a:ext cx="7729728" cy="1188720"/>
          </a:xfrm>
          <a:noFill/>
          <a:ln>
            <a:noFill/>
          </a:ln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Izziv - </a:t>
            </a:r>
            <a:r>
              <a:rPr lang="sl-SI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rešitve</a:t>
            </a:r>
            <a:endParaRPr lang="sl-SI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419497" y="1378350"/>
            <a:ext cx="7924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Podatki: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dolžina = 28 m   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m : 2 = 14 m        p = 14 m </a:t>
            </a:r>
            <a:r>
              <a:rPr lang="sl-SI" b="1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7,5 m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širina = 15 m     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 : 2 = 7,5 m        p = 140 dm </a:t>
            </a:r>
            <a:r>
              <a:rPr lang="sl-SI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 dm</a:t>
            </a:r>
          </a:p>
          <a:p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Razpoloviti pomeni deliti z 2</a:t>
            </a:r>
            <a:r>
              <a:rPr lang="sl-SI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p 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10 500 dm</a:t>
            </a:r>
            <a:r>
              <a:rPr lang="sl-SI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105 m</a:t>
            </a:r>
            <a:r>
              <a:rPr lang="sl-SI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l-SI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</a:t>
            </a:r>
            <a:endParaRPr lang="sl-SI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dolžino in širino košarkarskega igrišča razpolovim, je ploščina tega igrišča </a:t>
            </a:r>
            <a:r>
              <a:rPr lang="sl-SI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 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l-SI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Prišel/-a si do konca. Čestitam in lep dan ti želim.</a:t>
            </a:r>
          </a:p>
          <a:p>
            <a:r>
              <a:rPr lang="sl-SI" sz="1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Učiteljica Majda</a:t>
            </a:r>
            <a:endParaRPr lang="sl-SI" sz="12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b="1" baseline="300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280</TotalTime>
  <Words>623</Words>
  <Application>Microsoft Office PowerPoint</Application>
  <PresentationFormat>Širokozaslonsko</PresentationFormat>
  <Paragraphs>165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 PLOŠČINA – velikost ploskve - p</vt:lpstr>
      <vt:lpstr>Najprej ponovi:   enote za merjenje ploščine – (zapisuješ v zvezek) </vt:lpstr>
      <vt:lpstr>Pravokotnik – nasprotni stranici sta enako dolgi</vt:lpstr>
      <vt:lpstr>KVADRAT – vse stranice so enako dolge</vt:lpstr>
      <vt:lpstr>Računamo ploščino Učbenik: 129/6</vt:lpstr>
      <vt:lpstr>Domača naloga</vt:lpstr>
      <vt:lpstr>Rešitve današnjega dela</vt:lpstr>
      <vt:lpstr>Izziv - rešitve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PLOŠČINA</dc:title>
  <dc:creator>Majda</dc:creator>
  <cp:lastModifiedBy>Majda</cp:lastModifiedBy>
  <cp:revision>33</cp:revision>
  <dcterms:created xsi:type="dcterms:W3CDTF">2020-04-28T04:06:50Z</dcterms:created>
  <dcterms:modified xsi:type="dcterms:W3CDTF">2020-05-02T18:38:22Z</dcterms:modified>
</cp:coreProperties>
</file>