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8074152" cy="3255264"/>
          </a:xfrm>
        </p:spPr>
        <p:txBody>
          <a:bodyPr/>
          <a:lstStyle/>
          <a:p>
            <a:r>
              <a:rPr lang="sl-SI" dirty="0" smtClean="0"/>
              <a:t>PISNO DELJENJE</a:t>
            </a:r>
            <a:br>
              <a:rPr lang="sl-SI" dirty="0" smtClean="0"/>
            </a:br>
            <a:r>
              <a:rPr lang="sl-SI" sz="3600" dirty="0" smtClean="0"/>
              <a:t>vloga števila </a:t>
            </a:r>
            <a:r>
              <a:rPr lang="sl-SI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l-SI" sz="3600" dirty="0" smtClean="0"/>
              <a:t> pri računskih operacijah</a:t>
            </a:r>
            <a:endParaRPr lang="sl-SI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222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ravokotnik 26"/>
          <p:cNvSpPr/>
          <p:nvPr/>
        </p:nvSpPr>
        <p:spPr>
          <a:xfrm>
            <a:off x="9935860" y="1559415"/>
            <a:ext cx="612118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Pravokotnik 25"/>
          <p:cNvSpPr/>
          <p:nvPr/>
        </p:nvSpPr>
        <p:spPr>
          <a:xfrm>
            <a:off x="4879498" y="2915600"/>
            <a:ext cx="1260000" cy="12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števka 0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količniku</a:t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na sredi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48953"/>
              </p:ext>
            </p:extLst>
          </p:nvPr>
        </p:nvGraphicFramePr>
        <p:xfrm>
          <a:off x="3619498" y="863600"/>
          <a:ext cx="7564440" cy="54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370">
                  <a:extLst>
                    <a:ext uri="{9D8B030D-6E8A-4147-A177-3AD203B41FA5}">
                      <a16:colId xmlns:a16="http://schemas.microsoft.com/office/drawing/2014/main" val="3794975322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2304810253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2660335562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199279813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814170422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4059713986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449990903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711450641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3272552868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1303327359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3846345326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3837423844"/>
                    </a:ext>
                  </a:extLst>
                </a:gridCol>
              </a:tblGrid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309219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1830866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181059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891215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445152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75490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4560763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2916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56956"/>
              </p:ext>
            </p:extLst>
          </p:nvPr>
        </p:nvGraphicFramePr>
        <p:xfrm>
          <a:off x="4879498" y="4927715"/>
          <a:ext cx="189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89930452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31882"/>
              </p:ext>
            </p:extLst>
          </p:nvPr>
        </p:nvGraphicFramePr>
        <p:xfrm>
          <a:off x="3619498" y="2222200"/>
          <a:ext cx="189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89930452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79345"/>
              </p:ext>
            </p:extLst>
          </p:nvPr>
        </p:nvGraphicFramePr>
        <p:xfrm>
          <a:off x="9929899" y="1559415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057938"/>
              </p:ext>
            </p:extLst>
          </p:nvPr>
        </p:nvGraphicFramePr>
        <p:xfrm>
          <a:off x="9305860" y="1559415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93608"/>
              </p:ext>
            </p:extLst>
          </p:nvPr>
        </p:nvGraphicFramePr>
        <p:xfrm>
          <a:off x="5511799" y="2915600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52396"/>
              </p:ext>
            </p:extLst>
          </p:nvPr>
        </p:nvGraphicFramePr>
        <p:xfrm>
          <a:off x="4879498" y="2907910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58676"/>
              </p:ext>
            </p:extLst>
          </p:nvPr>
        </p:nvGraphicFramePr>
        <p:xfrm>
          <a:off x="10550958" y="1559415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30234"/>
              </p:ext>
            </p:extLst>
          </p:nvPr>
        </p:nvGraphicFramePr>
        <p:xfrm>
          <a:off x="6139498" y="4257000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85587"/>
              </p:ext>
            </p:extLst>
          </p:nvPr>
        </p:nvGraphicFramePr>
        <p:xfrm>
          <a:off x="5509498" y="3563600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57906"/>
              </p:ext>
            </p:extLst>
          </p:nvPr>
        </p:nvGraphicFramePr>
        <p:xfrm>
          <a:off x="5509498" y="5588410"/>
          <a:ext cx="126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398597"/>
              </p:ext>
            </p:extLst>
          </p:nvPr>
        </p:nvGraphicFramePr>
        <p:xfrm>
          <a:off x="4879498" y="4242005"/>
          <a:ext cx="126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pSp>
        <p:nvGrpSpPr>
          <p:cNvPr id="25" name="Skupina 24"/>
          <p:cNvGrpSpPr/>
          <p:nvPr/>
        </p:nvGrpSpPr>
        <p:grpSpPr>
          <a:xfrm>
            <a:off x="5032953" y="1938492"/>
            <a:ext cx="323089" cy="158600"/>
            <a:chOff x="2470911" y="381000"/>
            <a:chExt cx="323089" cy="158600"/>
          </a:xfrm>
        </p:grpSpPr>
        <p:cxnSp>
          <p:nvCxnSpPr>
            <p:cNvPr id="22" name="Raven povezovalnik 21"/>
            <p:cNvCxnSpPr/>
            <p:nvPr/>
          </p:nvCxnSpPr>
          <p:spPr>
            <a:xfrm>
              <a:off x="2470911" y="526005"/>
              <a:ext cx="312019" cy="13595"/>
            </a:xfrm>
            <a:prstGeom prst="line">
              <a:avLst/>
            </a:prstGeom>
            <a:ln w="254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Raven povezovalnik 23"/>
            <p:cNvCxnSpPr/>
            <p:nvPr/>
          </p:nvCxnSpPr>
          <p:spPr>
            <a:xfrm flipH="1">
              <a:off x="2781300" y="381000"/>
              <a:ext cx="12700" cy="158600"/>
            </a:xfrm>
            <a:prstGeom prst="line">
              <a:avLst/>
            </a:prstGeom>
            <a:ln w="254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8" name="PoljeZBesedilom 27"/>
          <p:cNvSpPr txBox="1"/>
          <p:nvPr/>
        </p:nvSpPr>
        <p:spPr>
          <a:xfrm>
            <a:off x="3617278" y="412656"/>
            <a:ext cx="756368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 smtClean="0">
                <a:solidFill>
                  <a:srgbClr val="C00000"/>
                </a:solidFill>
              </a:rPr>
              <a:t>RAČUNAM  NA  DOLG  NAČIN</a:t>
            </a:r>
            <a:endParaRPr lang="sl-SI" sz="4000" b="1" dirty="0">
              <a:solidFill>
                <a:srgbClr val="C00000"/>
              </a:solidFill>
            </a:endParaRPr>
          </a:p>
        </p:txBody>
      </p:sp>
      <p:sp>
        <p:nvSpPr>
          <p:cNvPr id="29" name="PoljeZBesedilom 28"/>
          <p:cNvSpPr txBox="1"/>
          <p:nvPr/>
        </p:nvSpPr>
        <p:spPr>
          <a:xfrm>
            <a:off x="6900268" y="5650800"/>
            <a:ext cx="138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stane</a:t>
            </a:r>
            <a:endParaRPr lang="sl-SI" sz="2800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8284568" y="5695590"/>
            <a:ext cx="32131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NAREDI PREIZKUS.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55697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9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števka 0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količniku</a:t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na koncu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159896"/>
              </p:ext>
            </p:extLst>
          </p:nvPr>
        </p:nvGraphicFramePr>
        <p:xfrm>
          <a:off x="3617278" y="863600"/>
          <a:ext cx="8190000" cy="60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94975322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304810253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660335562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99279813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814170422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4059713986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449990903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711450641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27255286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303327359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46345326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37423844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342160987"/>
                    </a:ext>
                  </a:extLst>
                </a:gridCol>
              </a:tblGrid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3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1830866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181059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891215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445152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75490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4560763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29160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5806968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83553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91"/>
              </p:ext>
            </p:extLst>
          </p:nvPr>
        </p:nvGraphicFramePr>
        <p:xfrm>
          <a:off x="4245446" y="4252652"/>
          <a:ext cx="189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89930452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82474"/>
              </p:ext>
            </p:extLst>
          </p:nvPr>
        </p:nvGraphicFramePr>
        <p:xfrm>
          <a:off x="3615401" y="2869631"/>
          <a:ext cx="189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89930452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16997"/>
              </p:ext>
            </p:extLst>
          </p:nvPr>
        </p:nvGraphicFramePr>
        <p:xfrm>
          <a:off x="3647538" y="2256928"/>
          <a:ext cx="1260000" cy="6225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</a:tblGrid>
              <a:tr h="622542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28789"/>
              </p:ext>
            </p:extLst>
          </p:nvPr>
        </p:nvGraphicFramePr>
        <p:xfrm>
          <a:off x="4907538" y="2261143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71854"/>
              </p:ext>
            </p:extLst>
          </p:nvPr>
        </p:nvGraphicFramePr>
        <p:xfrm>
          <a:off x="10554420" y="887508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55366"/>
              </p:ext>
            </p:extLst>
          </p:nvPr>
        </p:nvGraphicFramePr>
        <p:xfrm>
          <a:off x="9293802" y="887508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98096"/>
              </p:ext>
            </p:extLst>
          </p:nvPr>
        </p:nvGraphicFramePr>
        <p:xfrm>
          <a:off x="11196697" y="887808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41310"/>
              </p:ext>
            </p:extLst>
          </p:nvPr>
        </p:nvGraphicFramePr>
        <p:xfrm>
          <a:off x="5495923" y="4915331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39101"/>
              </p:ext>
            </p:extLst>
          </p:nvPr>
        </p:nvGraphicFramePr>
        <p:xfrm>
          <a:off x="9885582" y="887508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22047"/>
              </p:ext>
            </p:extLst>
          </p:nvPr>
        </p:nvGraphicFramePr>
        <p:xfrm>
          <a:off x="5525145" y="3590774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3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33763"/>
              </p:ext>
            </p:extLst>
          </p:nvPr>
        </p:nvGraphicFramePr>
        <p:xfrm>
          <a:off x="6125923" y="4933748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28071"/>
              </p:ext>
            </p:extLst>
          </p:nvPr>
        </p:nvGraphicFramePr>
        <p:xfrm>
          <a:off x="5495923" y="6258305"/>
          <a:ext cx="126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60957"/>
              </p:ext>
            </p:extLst>
          </p:nvPr>
        </p:nvGraphicFramePr>
        <p:xfrm>
          <a:off x="4266788" y="3582103"/>
          <a:ext cx="126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pSp>
        <p:nvGrpSpPr>
          <p:cNvPr id="25" name="Skupina 24"/>
          <p:cNvGrpSpPr/>
          <p:nvPr/>
        </p:nvGrpSpPr>
        <p:grpSpPr>
          <a:xfrm>
            <a:off x="4398856" y="1305458"/>
            <a:ext cx="323089" cy="158600"/>
            <a:chOff x="2470911" y="381000"/>
            <a:chExt cx="323089" cy="158600"/>
          </a:xfrm>
        </p:grpSpPr>
        <p:cxnSp>
          <p:nvCxnSpPr>
            <p:cNvPr id="22" name="Raven povezovalnik 21"/>
            <p:cNvCxnSpPr/>
            <p:nvPr/>
          </p:nvCxnSpPr>
          <p:spPr>
            <a:xfrm>
              <a:off x="2470911" y="526005"/>
              <a:ext cx="312019" cy="13595"/>
            </a:xfrm>
            <a:prstGeom prst="line">
              <a:avLst/>
            </a:prstGeom>
            <a:ln w="254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Raven povezovalnik 23"/>
            <p:cNvCxnSpPr/>
            <p:nvPr/>
          </p:nvCxnSpPr>
          <p:spPr>
            <a:xfrm flipH="1">
              <a:off x="2781300" y="381000"/>
              <a:ext cx="12700" cy="158600"/>
            </a:xfrm>
            <a:prstGeom prst="line">
              <a:avLst/>
            </a:prstGeom>
            <a:ln w="254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8" name="PoljeZBesedilom 27"/>
          <p:cNvSpPr txBox="1"/>
          <p:nvPr/>
        </p:nvSpPr>
        <p:spPr>
          <a:xfrm>
            <a:off x="3930438" y="83212"/>
            <a:ext cx="756368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4000" b="1" dirty="0" smtClean="0">
                <a:solidFill>
                  <a:srgbClr val="C00000"/>
                </a:solidFill>
              </a:rPr>
              <a:t>RAČUNAM  NA  DOLG  NAČIN</a:t>
            </a:r>
            <a:endParaRPr lang="sl-SI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5518"/>
              </p:ext>
            </p:extLst>
          </p:nvPr>
        </p:nvGraphicFramePr>
        <p:xfrm>
          <a:off x="6125923" y="5578531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34137"/>
              </p:ext>
            </p:extLst>
          </p:nvPr>
        </p:nvGraphicFramePr>
        <p:xfrm>
          <a:off x="3597859" y="1537269"/>
          <a:ext cx="126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sp>
        <p:nvSpPr>
          <p:cNvPr id="31" name="PoljeZBesedilom 30"/>
          <p:cNvSpPr txBox="1"/>
          <p:nvPr/>
        </p:nvSpPr>
        <p:spPr>
          <a:xfrm>
            <a:off x="6871098" y="6320695"/>
            <a:ext cx="138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stane</a:t>
            </a:r>
            <a:endParaRPr lang="sl-SI" sz="2800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8424788" y="6311526"/>
            <a:ext cx="32131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NAREDI PREIZKUS.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413633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t">
              <a:lnSpc>
                <a:spcPct val="200000"/>
              </a:lnSpc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pozabimo pripisati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in zapisati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vseh 0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233405"/>
              </p:ext>
            </p:extLst>
          </p:nvPr>
        </p:nvGraphicFramePr>
        <p:xfrm>
          <a:off x="3619498" y="1664220"/>
          <a:ext cx="8190000" cy="406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3794975322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304810253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660335562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99279813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814170422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4059713986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449990903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711450641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27255286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303327359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46345326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37423844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13839703"/>
                    </a:ext>
                  </a:extLst>
                </a:gridCol>
              </a:tblGrid>
              <a:tr h="6768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309219"/>
                  </a:ext>
                </a:extLst>
              </a:tr>
              <a:tr h="6768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3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3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1830866"/>
                  </a:ext>
                </a:extLst>
              </a:tr>
              <a:tr h="6768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181059"/>
                  </a:ext>
                </a:extLst>
              </a:tr>
              <a:tr h="6768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891215"/>
                  </a:ext>
                </a:extLst>
              </a:tr>
              <a:tr h="6768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445152"/>
                  </a:ext>
                </a:extLst>
              </a:tr>
              <a:tr h="676800"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75490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13936"/>
              </p:ext>
            </p:extLst>
          </p:nvPr>
        </p:nvGraphicFramePr>
        <p:xfrm>
          <a:off x="4879498" y="3063055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69621"/>
              </p:ext>
            </p:extLst>
          </p:nvPr>
        </p:nvGraphicFramePr>
        <p:xfrm>
          <a:off x="9968865" y="2370840"/>
          <a:ext cx="579818" cy="613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818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13307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756681"/>
              </p:ext>
            </p:extLst>
          </p:nvPr>
        </p:nvGraphicFramePr>
        <p:xfrm>
          <a:off x="9303516" y="2339093"/>
          <a:ext cx="630000" cy="6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768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4093"/>
              </p:ext>
            </p:extLst>
          </p:nvPr>
        </p:nvGraphicFramePr>
        <p:xfrm>
          <a:off x="5509498" y="3722305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74581"/>
              </p:ext>
            </p:extLst>
          </p:nvPr>
        </p:nvGraphicFramePr>
        <p:xfrm>
          <a:off x="11161423" y="2370840"/>
          <a:ext cx="630000" cy="613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13307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63290"/>
              </p:ext>
            </p:extLst>
          </p:nvPr>
        </p:nvGraphicFramePr>
        <p:xfrm>
          <a:off x="6139498" y="4392315"/>
          <a:ext cx="620501" cy="6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501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2648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00318"/>
              </p:ext>
            </p:extLst>
          </p:nvPr>
        </p:nvGraphicFramePr>
        <p:xfrm>
          <a:off x="5500283" y="4381555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08598"/>
              </p:ext>
            </p:extLst>
          </p:nvPr>
        </p:nvGraphicFramePr>
        <p:xfrm>
          <a:off x="5509498" y="5068490"/>
          <a:ext cx="126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pSp>
        <p:nvGrpSpPr>
          <p:cNvPr id="25" name="Skupina 24"/>
          <p:cNvGrpSpPr/>
          <p:nvPr/>
        </p:nvGrpSpPr>
        <p:grpSpPr>
          <a:xfrm>
            <a:off x="4600645" y="2825547"/>
            <a:ext cx="323089" cy="158600"/>
            <a:chOff x="2470911" y="381000"/>
            <a:chExt cx="323089" cy="158600"/>
          </a:xfrm>
        </p:grpSpPr>
        <p:cxnSp>
          <p:nvCxnSpPr>
            <p:cNvPr id="22" name="Raven povezovalnik 21"/>
            <p:cNvCxnSpPr/>
            <p:nvPr/>
          </p:nvCxnSpPr>
          <p:spPr>
            <a:xfrm>
              <a:off x="2470911" y="526005"/>
              <a:ext cx="312019" cy="13595"/>
            </a:xfrm>
            <a:prstGeom prst="line">
              <a:avLst/>
            </a:prstGeom>
            <a:ln w="254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Raven povezovalnik 23"/>
            <p:cNvCxnSpPr/>
            <p:nvPr/>
          </p:nvCxnSpPr>
          <p:spPr>
            <a:xfrm flipH="1">
              <a:off x="2781300" y="381000"/>
              <a:ext cx="12700" cy="158600"/>
            </a:xfrm>
            <a:prstGeom prst="line">
              <a:avLst/>
            </a:prstGeom>
            <a:ln w="254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8" name="PoljeZBesedilom 27"/>
          <p:cNvSpPr txBox="1"/>
          <p:nvPr/>
        </p:nvSpPr>
        <p:spPr>
          <a:xfrm>
            <a:off x="3619498" y="427351"/>
            <a:ext cx="851382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4400" b="1" dirty="0" smtClean="0">
                <a:solidFill>
                  <a:srgbClr val="C00000"/>
                </a:solidFill>
              </a:rPr>
              <a:t>RAČUNAM NA KRATEK NAČIN</a:t>
            </a:r>
            <a:endParaRPr lang="sl-SI" sz="4400" b="1" dirty="0">
              <a:solidFill>
                <a:srgbClr val="C00000"/>
              </a:solidFill>
            </a:endParaRPr>
          </a:p>
        </p:txBody>
      </p:sp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910883"/>
              </p:ext>
            </p:extLst>
          </p:nvPr>
        </p:nvGraphicFramePr>
        <p:xfrm>
          <a:off x="3619498" y="3063055"/>
          <a:ext cx="126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79359451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808702495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46280"/>
                  </a:ext>
                </a:extLst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938485"/>
              </p:ext>
            </p:extLst>
          </p:nvPr>
        </p:nvGraphicFramePr>
        <p:xfrm>
          <a:off x="4879498" y="3694620"/>
          <a:ext cx="630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57070"/>
              </p:ext>
            </p:extLst>
          </p:nvPr>
        </p:nvGraphicFramePr>
        <p:xfrm>
          <a:off x="10531423" y="2388603"/>
          <a:ext cx="630000" cy="613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00">
                  <a:extLst>
                    <a:ext uri="{9D8B030D-6E8A-4147-A177-3AD203B41FA5}">
                      <a16:colId xmlns:a16="http://schemas.microsoft.com/office/drawing/2014/main" val="2556901926"/>
                    </a:ext>
                  </a:extLst>
                </a:gridCol>
              </a:tblGrid>
              <a:tr h="613307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22436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6769498" y="5130880"/>
            <a:ext cx="138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stane</a:t>
            </a:r>
            <a:endParaRPr lang="sl-SI" sz="2800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8375098" y="5142408"/>
            <a:ext cx="32131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NAREDI PREIZKUS.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15134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t">
              <a:lnSpc>
                <a:spcPct val="150000"/>
              </a:lnSpc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Upoštevaj pravilo množenja in deljenja z 0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809582"/>
              </p:ext>
            </p:extLst>
          </p:nvPr>
        </p:nvGraphicFramePr>
        <p:xfrm>
          <a:off x="3649692" y="1770900"/>
          <a:ext cx="7564440" cy="39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370">
                  <a:extLst>
                    <a:ext uri="{9D8B030D-6E8A-4147-A177-3AD203B41FA5}">
                      <a16:colId xmlns:a16="http://schemas.microsoft.com/office/drawing/2014/main" val="3794975322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2304810253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2660335562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199279813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814170422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4059713986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449990903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711450641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3272552868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1303327359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3846345326"/>
                    </a:ext>
                  </a:extLst>
                </a:gridCol>
                <a:gridCol w="630370">
                  <a:extLst>
                    <a:ext uri="{9D8B030D-6E8A-4147-A177-3AD203B41FA5}">
                      <a16:colId xmlns:a16="http://schemas.microsoft.com/office/drawing/2014/main" val="3837423844"/>
                    </a:ext>
                  </a:extLst>
                </a:gridCol>
              </a:tblGrid>
              <a:tr h="296252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309219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1830866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181059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891215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445152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75490"/>
                  </a:ext>
                </a:extLst>
              </a:tr>
            </a:tbl>
          </a:graphicData>
        </a:graphic>
      </p:graphicFrame>
      <p:sp>
        <p:nvSpPr>
          <p:cNvPr id="28" name="PoljeZBesedilom 27"/>
          <p:cNvSpPr txBox="1"/>
          <p:nvPr/>
        </p:nvSpPr>
        <p:spPr>
          <a:xfrm>
            <a:off x="736600" y="579751"/>
            <a:ext cx="1128242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4400" b="1" dirty="0" smtClean="0">
                <a:solidFill>
                  <a:srgbClr val="C00000"/>
                </a:solidFill>
              </a:rPr>
              <a:t>IZRAČUNAJ NA KRATEK ALI DOLG NAČIN</a:t>
            </a:r>
            <a:endParaRPr lang="sl-SI" sz="4400" b="1" dirty="0">
              <a:solidFill>
                <a:srgbClr val="C00000"/>
              </a:solidFill>
            </a:endParaRPr>
          </a:p>
        </p:txBody>
      </p:sp>
      <p:sp>
        <p:nvSpPr>
          <p:cNvPr id="26" name="PoljeZBesedilom 25"/>
          <p:cNvSpPr txBox="1"/>
          <p:nvPr/>
        </p:nvSpPr>
        <p:spPr>
          <a:xfrm>
            <a:off x="5530298" y="5980608"/>
            <a:ext cx="32131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NAREDI PREIZKUS.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19386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123</TotalTime>
  <Words>193</Words>
  <Application>Microsoft Office PowerPoint</Application>
  <PresentationFormat>Širokozaslonsko</PresentationFormat>
  <Paragraphs>123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 2</vt:lpstr>
      <vt:lpstr>Okvir</vt:lpstr>
      <vt:lpstr>PISNO DELJENJE vloga števila 0 pri računskih operacijah</vt:lpstr>
      <vt:lpstr>ko je  števka 0 v  količniku na sredi</vt:lpstr>
      <vt:lpstr>ko je  števka 0  v  količniku na koncu</vt:lpstr>
      <vt:lpstr> ne pozabimo pripisati in zapisati vseh 0  </vt:lpstr>
      <vt:lpstr>Upoštevaj pravilo množenja in deljenja z 0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 vloga števila 0 in 1 pri računskih operacijah</dc:title>
  <dc:creator>as</dc:creator>
  <cp:lastModifiedBy>as</cp:lastModifiedBy>
  <cp:revision>15</cp:revision>
  <dcterms:created xsi:type="dcterms:W3CDTF">2020-04-15T09:57:08Z</dcterms:created>
  <dcterms:modified xsi:type="dcterms:W3CDTF">2020-04-16T09:35:52Z</dcterms:modified>
</cp:coreProperties>
</file>